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bin Medium" charset="1" panose="00000600000000000000"/>
      <p:regular r:id="rId23"/>
    </p:embeddedFont>
    <p:embeddedFont>
      <p:font typeface="Bungee" charset="1" panose="00000000000000000000"/>
      <p:regular r:id="rId24"/>
    </p:embeddedFont>
    <p:embeddedFont>
      <p:font typeface="Maven Pro" charset="1" panose="00000500000000000000"/>
      <p:regular r:id="rId25"/>
    </p:embeddedFont>
    <p:embeddedFont>
      <p:font typeface="Maven Pro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1.png" Type="http://schemas.openxmlformats.org/officeDocument/2006/relationships/image"/><Relationship Id="rId9"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2.png" Type="http://schemas.openxmlformats.org/officeDocument/2006/relationships/image"/><Relationship Id="rId9"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7.pn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interdata.vn/blog/supervised-learning-la-gi/" TargetMode="External" Type="http://schemas.openxmlformats.org/officeDocument/2006/relationships/hyperlink"/><Relationship Id="rId11" Target="https://interdata.vn/blog/natural-language-processing-la-gi/" TargetMode="External" Type="http://schemas.openxmlformats.org/officeDocument/2006/relationships/hyperlink"/><Relationship Id="rId12" Target="https://interdata.vn/blog/speech-recognition-la-gi/" TargetMode="External" Type="http://schemas.openxmlformats.org/officeDocument/2006/relationships/hyperlink"/><Relationship Id="rId2" Target="../media/image10.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https://interdata.vn/blog/dataset-la-gi/" TargetMode="External" Type="http://schemas.openxmlformats.org/officeDocument/2006/relationships/hyperlink"/><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interdata.vn/blog/data-migration-la-gi/" TargetMode="External" Type="http://schemas.openxmlformats.org/officeDocument/2006/relationships/hyperlink"/><Relationship Id="rId2" Target="../media/image1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https://interdata.vn/blog/cross-validation-la-gi/"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https://interdata.vn/blog/scikit-learn-la-gi/" TargetMode="External" Type="http://schemas.openxmlformats.org/officeDocument/2006/relationships/hyperlink"/><Relationship Id="rId6" Target="../media/image1.png" Type="http://schemas.openxmlformats.org/officeDocument/2006/relationships/image"/><Relationship Id="rId7" Target="../media/image2.svg" Type="http://schemas.openxmlformats.org/officeDocument/2006/relationships/image"/><Relationship Id="rId8" Target="../media/image15.jpe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7.jpe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15793181" y="3724029"/>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24900" y="2001515"/>
            <a:ext cx="3838199" cy="3838199"/>
            <a:chOff x="0" y="0"/>
            <a:chExt cx="6350000" cy="6350000"/>
          </a:xfrm>
        </p:grpSpPr>
        <p:sp>
          <p:nvSpPr>
            <p:cNvPr name="Freeform 4" id="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76484" t="0" r="-1258" b="0"/>
              </a:stretch>
            </a:blipFill>
          </p:spPr>
        </p:sp>
      </p:grpSp>
      <p:grpSp>
        <p:nvGrpSpPr>
          <p:cNvPr name="Group 5" id="5"/>
          <p:cNvGrpSpPr/>
          <p:nvPr/>
        </p:nvGrpSpPr>
        <p:grpSpPr>
          <a:xfrm rot="-584095">
            <a:off x="3427895" y="2801180"/>
            <a:ext cx="2686958" cy="2686958"/>
            <a:chOff x="0" y="0"/>
            <a:chExt cx="6350000" cy="6350000"/>
          </a:xfrm>
        </p:grpSpPr>
        <p:sp>
          <p:nvSpPr>
            <p:cNvPr name="Freeform 6" id="6"/>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0" t="-1084" r="-60324" b="-8920"/>
              </a:stretch>
            </a:blipFill>
          </p:spPr>
        </p:sp>
      </p:grpSp>
      <p:grpSp>
        <p:nvGrpSpPr>
          <p:cNvPr name="Group 7" id="7"/>
          <p:cNvGrpSpPr/>
          <p:nvPr/>
        </p:nvGrpSpPr>
        <p:grpSpPr>
          <a:xfrm rot="578107">
            <a:off x="12175060" y="2803093"/>
            <a:ext cx="2686958" cy="2686958"/>
            <a:chOff x="0" y="0"/>
            <a:chExt cx="6350000" cy="6350000"/>
          </a:xfrm>
        </p:grpSpPr>
        <p:sp>
          <p:nvSpPr>
            <p:cNvPr name="Freeform 8" id="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94491" t="-3432" r="0" b="-30015"/>
              </a:stretch>
            </a:blipFill>
          </p:spPr>
        </p:sp>
      </p:grpSp>
      <p:grpSp>
        <p:nvGrpSpPr>
          <p:cNvPr name="Group 9" id="9"/>
          <p:cNvGrpSpPr/>
          <p:nvPr/>
        </p:nvGrpSpPr>
        <p:grpSpPr>
          <a:xfrm rot="0">
            <a:off x="7106855" y="9129876"/>
            <a:ext cx="4074290" cy="576097"/>
            <a:chOff x="0" y="0"/>
            <a:chExt cx="1073064" cy="151729"/>
          </a:xfrm>
        </p:grpSpPr>
        <p:sp>
          <p:nvSpPr>
            <p:cNvPr name="Freeform 10" id="10"/>
            <p:cNvSpPr/>
            <p:nvPr/>
          </p:nvSpPr>
          <p:spPr>
            <a:xfrm flipH="false" flipV="false" rot="0">
              <a:off x="0" y="0"/>
              <a:ext cx="1073064" cy="151729"/>
            </a:xfrm>
            <a:custGeom>
              <a:avLst/>
              <a:gdLst/>
              <a:ahLst/>
              <a:cxnLst/>
              <a:rect r="r" b="b" t="t" l="l"/>
              <a:pathLst>
                <a:path h="151729" w="1073064">
                  <a:moveTo>
                    <a:pt x="0" y="0"/>
                  </a:moveTo>
                  <a:lnTo>
                    <a:pt x="1073064" y="0"/>
                  </a:lnTo>
                  <a:lnTo>
                    <a:pt x="1073064" y="151729"/>
                  </a:lnTo>
                  <a:lnTo>
                    <a:pt x="0" y="151729"/>
                  </a:lnTo>
                  <a:close/>
                </a:path>
              </a:pathLst>
            </a:custGeom>
            <a:solidFill>
              <a:srgbClr val="1E1E1E"/>
            </a:solidFill>
            <a:ln w="9525" cap="sq">
              <a:solidFill>
                <a:srgbClr val="737373"/>
              </a:solidFill>
              <a:prstDash val="solid"/>
              <a:miter/>
            </a:ln>
          </p:spPr>
        </p:sp>
        <p:sp>
          <p:nvSpPr>
            <p:cNvPr name="TextBox 11" id="11"/>
            <p:cNvSpPr txBox="true"/>
            <p:nvPr/>
          </p:nvSpPr>
          <p:spPr>
            <a:xfrm>
              <a:off x="0" y="38100"/>
              <a:ext cx="1073064" cy="113629"/>
            </a:xfrm>
            <a:prstGeom prst="rect">
              <a:avLst/>
            </a:prstGeom>
          </p:spPr>
          <p:txBody>
            <a:bodyPr anchor="ctr" rtlCol="false" tIns="50800" lIns="50800" bIns="50800" rIns="50800"/>
            <a:lstStyle/>
            <a:p>
              <a:pPr algn="ctr">
                <a:lnSpc>
                  <a:spcPts val="1120"/>
                </a:lnSpc>
              </a:pPr>
            </a:p>
          </p:txBody>
        </p:sp>
      </p:grpSp>
      <p:sp>
        <p:nvSpPr>
          <p:cNvPr name="Freeform 12" id="12"/>
          <p:cNvSpPr/>
          <p:nvPr/>
        </p:nvSpPr>
        <p:spPr>
          <a:xfrm flipH="false" flipV="false" rot="0">
            <a:off x="6164567" y="9338870"/>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1809795" y="9378397"/>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28700" y="3724029"/>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8869726" y="5563527"/>
            <a:ext cx="552375" cy="552375"/>
          </a:xfrm>
          <a:custGeom>
            <a:avLst/>
            <a:gdLst/>
            <a:ahLst/>
            <a:cxnLst/>
            <a:rect r="r" b="b" t="t" l="l"/>
            <a:pathLst>
              <a:path h="552375" w="552375">
                <a:moveTo>
                  <a:pt x="0" y="0"/>
                </a:moveTo>
                <a:lnTo>
                  <a:pt x="552375" y="0"/>
                </a:lnTo>
                <a:lnTo>
                  <a:pt x="552375" y="552375"/>
                </a:lnTo>
                <a:lnTo>
                  <a:pt x="0" y="552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277484" y="227247"/>
            <a:ext cx="5480565" cy="917654"/>
            <a:chOff x="0" y="0"/>
            <a:chExt cx="7307420" cy="1223538"/>
          </a:xfrm>
        </p:grpSpPr>
        <p:sp>
          <p:nvSpPr>
            <p:cNvPr name="TextBox 17" id="17"/>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8" id="18"/>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10"/>
              <a:stretch>
                <a:fillRect l="0" t="0" r="0" b="0"/>
              </a:stretch>
            </a:blipFill>
          </p:spPr>
        </p:sp>
      </p:grpSp>
      <p:sp>
        <p:nvSpPr>
          <p:cNvPr name="TextBox 19" id="19"/>
          <p:cNvSpPr txBox="true"/>
          <p:nvPr/>
        </p:nvSpPr>
        <p:spPr>
          <a:xfrm rot="0">
            <a:off x="1793770" y="6420799"/>
            <a:ext cx="14700460" cy="1743965"/>
          </a:xfrm>
          <a:prstGeom prst="rect">
            <a:avLst/>
          </a:prstGeom>
        </p:spPr>
        <p:txBody>
          <a:bodyPr anchor="t" rtlCol="false" tIns="0" lIns="0" bIns="0" rIns="0">
            <a:spAutoFit/>
          </a:bodyPr>
          <a:lstStyle/>
          <a:p>
            <a:pPr algn="ctr">
              <a:lnSpc>
                <a:spcPts val="12893"/>
              </a:lnSpc>
              <a:spcBef>
                <a:spcPct val="0"/>
              </a:spcBef>
            </a:pPr>
            <a:r>
              <a:rPr lang="en-US" sz="9209">
                <a:solidFill>
                  <a:srgbClr val="C1FF72"/>
                </a:solidFill>
                <a:latin typeface="Bungee"/>
                <a:ea typeface="Bungee"/>
                <a:cs typeface="Bungee"/>
                <a:sym typeface="Bungee"/>
              </a:rPr>
              <a:t>Machine Learning</a:t>
            </a:r>
          </a:p>
        </p:txBody>
      </p:sp>
      <p:sp>
        <p:nvSpPr>
          <p:cNvPr name="TextBox 20" id="20"/>
          <p:cNvSpPr txBox="true"/>
          <p:nvPr/>
        </p:nvSpPr>
        <p:spPr>
          <a:xfrm rot="0">
            <a:off x="7224900" y="9298863"/>
            <a:ext cx="3634637" cy="342898"/>
          </a:xfrm>
          <a:prstGeom prst="rect">
            <a:avLst/>
          </a:prstGeom>
        </p:spPr>
        <p:txBody>
          <a:bodyPr anchor="t" rtlCol="false" tIns="0" lIns="0" bIns="0" rIns="0">
            <a:spAutoFit/>
          </a:bodyPr>
          <a:lstStyle/>
          <a:p>
            <a:pPr algn="ctr">
              <a:lnSpc>
                <a:spcPts val="2399"/>
              </a:lnSpc>
            </a:pPr>
            <a:r>
              <a:rPr lang="en-US" sz="2999" spc="-119">
                <a:solidFill>
                  <a:srgbClr val="D9D9D9"/>
                </a:solidFill>
                <a:latin typeface="Maven Pro"/>
                <a:ea typeface="Maven Pro"/>
                <a:cs typeface="Maven Pro"/>
                <a:sym typeface="Maven Pro"/>
              </a:rPr>
              <a:t>Nhóm 18</a:t>
            </a:r>
          </a:p>
        </p:txBody>
      </p:sp>
      <p:sp>
        <p:nvSpPr>
          <p:cNvPr name="TextBox 21" id="21"/>
          <p:cNvSpPr txBox="true"/>
          <p:nvPr/>
        </p:nvSpPr>
        <p:spPr>
          <a:xfrm rot="0">
            <a:off x="4513659" y="8288590"/>
            <a:ext cx="9816883" cy="406397"/>
          </a:xfrm>
          <a:prstGeom prst="rect">
            <a:avLst/>
          </a:prstGeom>
        </p:spPr>
        <p:txBody>
          <a:bodyPr anchor="t" rtlCol="false" tIns="0" lIns="0" bIns="0" rIns="0">
            <a:spAutoFit/>
          </a:bodyPr>
          <a:lstStyle/>
          <a:p>
            <a:pPr algn="ctr">
              <a:lnSpc>
                <a:spcPts val="2799"/>
              </a:lnSpc>
            </a:pPr>
            <a:r>
              <a:rPr lang="en-US" sz="3499" spc="-139">
                <a:solidFill>
                  <a:srgbClr val="D9D9D9"/>
                </a:solidFill>
                <a:latin typeface="Maven Pro"/>
                <a:ea typeface="Maven Pro"/>
                <a:cs typeface="Maven Pro"/>
                <a:sym typeface="Maven Pro"/>
              </a:rPr>
              <a:t>Support Vector Machine (SVM) - classification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0">
            <a:off x="5758049" y="2021710"/>
            <a:ext cx="3121790" cy="3121790"/>
            <a:chOff x="0" y="0"/>
            <a:chExt cx="6350000" cy="6350000"/>
          </a:xfrm>
        </p:grpSpPr>
        <p:sp>
          <p:nvSpPr>
            <p:cNvPr name="Freeform 3" id="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140016" t="0" r="-10717" b="0"/>
              </a:stretch>
            </a:blipFill>
          </p:spPr>
        </p:sp>
      </p:grpSp>
      <p:sp>
        <p:nvSpPr>
          <p:cNvPr name="Freeform 4" id="4"/>
          <p:cNvSpPr/>
          <p:nvPr/>
        </p:nvSpPr>
        <p:spPr>
          <a:xfrm flipH="false" flipV="false" rot="0">
            <a:off x="16782521" y="5024305"/>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50457" y="5636179"/>
            <a:ext cx="4981109" cy="3622121"/>
            <a:chOff x="0" y="0"/>
            <a:chExt cx="1311897" cy="953974"/>
          </a:xfrm>
        </p:grpSpPr>
        <p:sp>
          <p:nvSpPr>
            <p:cNvPr name="Freeform 6" id="6"/>
            <p:cNvSpPr/>
            <p:nvPr/>
          </p:nvSpPr>
          <p:spPr>
            <a:xfrm flipH="false" flipV="false" rot="0">
              <a:off x="0" y="0"/>
              <a:ext cx="1311897" cy="953974"/>
            </a:xfrm>
            <a:custGeom>
              <a:avLst/>
              <a:gdLst/>
              <a:ahLst/>
              <a:cxnLst/>
              <a:rect r="r" b="b" t="t" l="l"/>
              <a:pathLst>
                <a:path h="953974" w="1311897">
                  <a:moveTo>
                    <a:pt x="0" y="0"/>
                  </a:moveTo>
                  <a:lnTo>
                    <a:pt x="1311897" y="0"/>
                  </a:lnTo>
                  <a:lnTo>
                    <a:pt x="1311897" y="953974"/>
                  </a:lnTo>
                  <a:lnTo>
                    <a:pt x="0" y="953974"/>
                  </a:lnTo>
                  <a:close/>
                </a:path>
              </a:pathLst>
            </a:custGeom>
            <a:solidFill>
              <a:srgbClr val="1E1E1E"/>
            </a:solidFill>
            <a:ln w="9525" cap="sq">
              <a:solidFill>
                <a:srgbClr val="737373"/>
              </a:solidFill>
              <a:prstDash val="solid"/>
              <a:miter/>
            </a:ln>
          </p:spPr>
        </p:sp>
        <p:sp>
          <p:nvSpPr>
            <p:cNvPr name="TextBox 7" id="7"/>
            <p:cNvSpPr txBox="true"/>
            <p:nvPr/>
          </p:nvSpPr>
          <p:spPr>
            <a:xfrm>
              <a:off x="0" y="85725"/>
              <a:ext cx="1311897" cy="868249"/>
            </a:xfrm>
            <a:prstGeom prst="rect">
              <a:avLst/>
            </a:prstGeom>
          </p:spPr>
          <p:txBody>
            <a:bodyPr anchor="ctr" rtlCol="false" tIns="50800" lIns="50800" bIns="50800" rIns="50800"/>
            <a:lstStyle/>
            <a:p>
              <a:pPr algn="ctr">
                <a:lnSpc>
                  <a:spcPts val="1920"/>
                </a:lnSpc>
              </a:pPr>
            </a:p>
          </p:txBody>
        </p:sp>
      </p:grpSp>
      <p:grpSp>
        <p:nvGrpSpPr>
          <p:cNvPr name="Group 8" id="8"/>
          <p:cNvGrpSpPr/>
          <p:nvPr/>
        </p:nvGrpSpPr>
        <p:grpSpPr>
          <a:xfrm rot="0">
            <a:off x="1028700" y="2021710"/>
            <a:ext cx="3121790" cy="3121790"/>
            <a:chOff x="0" y="0"/>
            <a:chExt cx="6350000" cy="6350000"/>
          </a:xfrm>
        </p:grpSpPr>
        <p:sp>
          <p:nvSpPr>
            <p:cNvPr name="Freeform 9" id="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4215" t="0" r="-146517" b="0"/>
              </a:stretch>
            </a:blipFill>
          </p:spPr>
        </p:sp>
      </p:grpSp>
      <p:sp>
        <p:nvSpPr>
          <p:cNvPr name="Freeform 10" id="10"/>
          <p:cNvSpPr/>
          <p:nvPr/>
        </p:nvSpPr>
        <p:spPr>
          <a:xfrm flipH="false" flipV="false" rot="0">
            <a:off x="4630358" y="3162931"/>
            <a:ext cx="839348" cy="839348"/>
          </a:xfrm>
          <a:custGeom>
            <a:avLst/>
            <a:gdLst/>
            <a:ahLst/>
            <a:cxnLst/>
            <a:rect r="r" b="b" t="t" l="l"/>
            <a:pathLst>
              <a:path h="839348" w="839348">
                <a:moveTo>
                  <a:pt x="0" y="0"/>
                </a:moveTo>
                <a:lnTo>
                  <a:pt x="839347" y="0"/>
                </a:lnTo>
                <a:lnTo>
                  <a:pt x="839347" y="839348"/>
                </a:lnTo>
                <a:lnTo>
                  <a:pt x="0" y="839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2278191" y="5636179"/>
            <a:ext cx="4981109" cy="3622121"/>
            <a:chOff x="0" y="0"/>
            <a:chExt cx="1311897" cy="953974"/>
          </a:xfrm>
        </p:grpSpPr>
        <p:sp>
          <p:nvSpPr>
            <p:cNvPr name="Freeform 12" id="12"/>
            <p:cNvSpPr/>
            <p:nvPr/>
          </p:nvSpPr>
          <p:spPr>
            <a:xfrm flipH="false" flipV="false" rot="0">
              <a:off x="0" y="0"/>
              <a:ext cx="1311897" cy="953974"/>
            </a:xfrm>
            <a:custGeom>
              <a:avLst/>
              <a:gdLst/>
              <a:ahLst/>
              <a:cxnLst/>
              <a:rect r="r" b="b" t="t" l="l"/>
              <a:pathLst>
                <a:path h="953974" w="1311897">
                  <a:moveTo>
                    <a:pt x="0" y="0"/>
                  </a:moveTo>
                  <a:lnTo>
                    <a:pt x="1311897" y="0"/>
                  </a:lnTo>
                  <a:lnTo>
                    <a:pt x="1311897" y="953974"/>
                  </a:lnTo>
                  <a:lnTo>
                    <a:pt x="0" y="953974"/>
                  </a:lnTo>
                  <a:close/>
                </a:path>
              </a:pathLst>
            </a:custGeom>
            <a:solidFill>
              <a:srgbClr val="1E1E1E"/>
            </a:solidFill>
            <a:ln w="9525" cap="sq">
              <a:solidFill>
                <a:srgbClr val="737373"/>
              </a:solidFill>
              <a:prstDash val="solid"/>
              <a:miter/>
            </a:ln>
          </p:spPr>
        </p:sp>
        <p:sp>
          <p:nvSpPr>
            <p:cNvPr name="TextBox 13" id="13"/>
            <p:cNvSpPr txBox="true"/>
            <p:nvPr/>
          </p:nvSpPr>
          <p:spPr>
            <a:xfrm>
              <a:off x="0" y="85725"/>
              <a:ext cx="1311897" cy="868249"/>
            </a:xfrm>
            <a:prstGeom prst="rect">
              <a:avLst/>
            </a:prstGeom>
          </p:spPr>
          <p:txBody>
            <a:bodyPr anchor="ctr" rtlCol="false" tIns="50800" lIns="50800" bIns="50800" rIns="50800"/>
            <a:lstStyle/>
            <a:p>
              <a:pPr algn="ctr">
                <a:lnSpc>
                  <a:spcPts val="1920"/>
                </a:lnSpc>
              </a:pPr>
            </a:p>
          </p:txBody>
        </p:sp>
      </p:grpSp>
      <p:grpSp>
        <p:nvGrpSpPr>
          <p:cNvPr name="Group 14" id="14"/>
          <p:cNvGrpSpPr/>
          <p:nvPr/>
        </p:nvGrpSpPr>
        <p:grpSpPr>
          <a:xfrm rot="0">
            <a:off x="6797004" y="5636179"/>
            <a:ext cx="4981109" cy="3622121"/>
            <a:chOff x="0" y="0"/>
            <a:chExt cx="1311897" cy="953974"/>
          </a:xfrm>
        </p:grpSpPr>
        <p:sp>
          <p:nvSpPr>
            <p:cNvPr name="Freeform 15" id="15"/>
            <p:cNvSpPr/>
            <p:nvPr/>
          </p:nvSpPr>
          <p:spPr>
            <a:xfrm flipH="false" flipV="false" rot="0">
              <a:off x="0" y="0"/>
              <a:ext cx="1311897" cy="953974"/>
            </a:xfrm>
            <a:custGeom>
              <a:avLst/>
              <a:gdLst/>
              <a:ahLst/>
              <a:cxnLst/>
              <a:rect r="r" b="b" t="t" l="l"/>
              <a:pathLst>
                <a:path h="953974" w="1311897">
                  <a:moveTo>
                    <a:pt x="0" y="0"/>
                  </a:moveTo>
                  <a:lnTo>
                    <a:pt x="1311897" y="0"/>
                  </a:lnTo>
                  <a:lnTo>
                    <a:pt x="1311897" y="953974"/>
                  </a:lnTo>
                  <a:lnTo>
                    <a:pt x="0" y="953974"/>
                  </a:lnTo>
                  <a:close/>
                </a:path>
              </a:pathLst>
            </a:custGeom>
            <a:solidFill>
              <a:srgbClr val="1E1E1E"/>
            </a:solidFill>
            <a:ln w="9525" cap="sq">
              <a:solidFill>
                <a:srgbClr val="737373"/>
              </a:solidFill>
              <a:prstDash val="solid"/>
              <a:miter/>
            </a:ln>
          </p:spPr>
        </p:sp>
        <p:sp>
          <p:nvSpPr>
            <p:cNvPr name="TextBox 16" id="16"/>
            <p:cNvSpPr txBox="true"/>
            <p:nvPr/>
          </p:nvSpPr>
          <p:spPr>
            <a:xfrm>
              <a:off x="0" y="85725"/>
              <a:ext cx="1311897" cy="868249"/>
            </a:xfrm>
            <a:prstGeom prst="rect">
              <a:avLst/>
            </a:prstGeom>
          </p:spPr>
          <p:txBody>
            <a:bodyPr anchor="ctr" rtlCol="false" tIns="50800" lIns="50800" bIns="50800" rIns="50800"/>
            <a:lstStyle/>
            <a:p>
              <a:pPr algn="ctr">
                <a:lnSpc>
                  <a:spcPts val="1920"/>
                </a:lnSpc>
              </a:pPr>
            </a:p>
          </p:txBody>
        </p:sp>
      </p:grpSp>
      <p:grpSp>
        <p:nvGrpSpPr>
          <p:cNvPr name="Group 17" id="17"/>
          <p:cNvGrpSpPr/>
          <p:nvPr/>
        </p:nvGrpSpPr>
        <p:grpSpPr>
          <a:xfrm rot="0">
            <a:off x="277484" y="227247"/>
            <a:ext cx="5480565" cy="917654"/>
            <a:chOff x="0" y="0"/>
            <a:chExt cx="7307420" cy="1223538"/>
          </a:xfrm>
        </p:grpSpPr>
        <p:sp>
          <p:nvSpPr>
            <p:cNvPr name="TextBox 18" id="18"/>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9" id="19"/>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7"/>
              <a:stretch>
                <a:fillRect l="0" t="0" r="0" b="0"/>
              </a:stretch>
            </a:blipFill>
          </p:spPr>
        </p:sp>
      </p:grpSp>
      <p:sp>
        <p:nvSpPr>
          <p:cNvPr name="TextBox 20" id="20"/>
          <p:cNvSpPr txBox="true"/>
          <p:nvPr/>
        </p:nvSpPr>
        <p:spPr>
          <a:xfrm rot="0">
            <a:off x="10170757" y="2800407"/>
            <a:ext cx="7088543" cy="983268"/>
          </a:xfrm>
          <a:prstGeom prst="rect">
            <a:avLst/>
          </a:prstGeom>
        </p:spPr>
        <p:txBody>
          <a:bodyPr anchor="t" rtlCol="false" tIns="0" lIns="0" bIns="0" rIns="0">
            <a:spAutoFit/>
          </a:bodyPr>
          <a:lstStyle/>
          <a:p>
            <a:pPr algn="l">
              <a:lnSpc>
                <a:spcPts val="6165"/>
              </a:lnSpc>
            </a:pPr>
            <a:r>
              <a:rPr lang="en-US" sz="6850">
                <a:solidFill>
                  <a:srgbClr val="C1FF72"/>
                </a:solidFill>
                <a:latin typeface="Bungee"/>
                <a:ea typeface="Bungee"/>
                <a:cs typeface="Bungee"/>
                <a:sym typeface="Bungee"/>
              </a:rPr>
              <a:t>KERNEL TRICK</a:t>
            </a:r>
          </a:p>
        </p:txBody>
      </p:sp>
      <p:sp>
        <p:nvSpPr>
          <p:cNvPr name="TextBox 21" id="21"/>
          <p:cNvSpPr txBox="true"/>
          <p:nvPr/>
        </p:nvSpPr>
        <p:spPr>
          <a:xfrm rot="0">
            <a:off x="1206572" y="6208689"/>
            <a:ext cx="4824995" cy="2501265"/>
          </a:xfrm>
          <a:prstGeom prst="rect">
            <a:avLst/>
          </a:prstGeom>
        </p:spPr>
        <p:txBody>
          <a:bodyPr anchor="t" rtlCol="false" tIns="0" lIns="0" bIns="0" rIns="0">
            <a:spAutoFit/>
          </a:bodyPr>
          <a:lstStyle/>
          <a:p>
            <a:pPr algn="l">
              <a:lnSpc>
                <a:spcPts val="3359"/>
              </a:lnSpc>
            </a:pPr>
            <a:r>
              <a:rPr lang="en-US" sz="2399" spc="-95">
                <a:solidFill>
                  <a:srgbClr val="D9D9D9"/>
                </a:solidFill>
                <a:latin typeface="Maven Pro"/>
                <a:ea typeface="Maven Pro"/>
                <a:cs typeface="Maven Pro"/>
                <a:sym typeface="Maven Pro"/>
              </a:rPr>
              <a:t>Dữ liệu thực tế hiếm khi phân tách tuyến tính. Linear SVM không thể xử lý hiệu quả các dạng dữ liệu như hình tròn, xoắn ốc. Do đó cần một phương pháp để xử lý quan hệ phi tuyến.</a:t>
            </a:r>
          </a:p>
          <a:p>
            <a:pPr algn="l">
              <a:lnSpc>
                <a:spcPts val="3359"/>
              </a:lnSpc>
            </a:pPr>
          </a:p>
        </p:txBody>
      </p:sp>
      <p:sp>
        <p:nvSpPr>
          <p:cNvPr name="TextBox 22" id="22"/>
          <p:cNvSpPr txBox="true"/>
          <p:nvPr/>
        </p:nvSpPr>
        <p:spPr>
          <a:xfrm rot="0">
            <a:off x="1206572" y="5739938"/>
            <a:ext cx="3843460" cy="405765"/>
          </a:xfrm>
          <a:prstGeom prst="rect">
            <a:avLst/>
          </a:prstGeom>
        </p:spPr>
        <p:txBody>
          <a:bodyPr anchor="t" rtlCol="false" tIns="0" lIns="0" bIns="0" rIns="0">
            <a:spAutoFit/>
          </a:bodyPr>
          <a:lstStyle/>
          <a:p>
            <a:pPr algn="l">
              <a:lnSpc>
                <a:spcPts val="3359"/>
              </a:lnSpc>
            </a:pPr>
            <a:r>
              <a:rPr lang="en-US" sz="2399" spc="-95" b="true">
                <a:solidFill>
                  <a:srgbClr val="C1FF72"/>
                </a:solidFill>
                <a:latin typeface="Maven Pro Bold"/>
                <a:ea typeface="Maven Pro Bold"/>
                <a:cs typeface="Maven Pro Bold"/>
                <a:sym typeface="Maven Pro Bold"/>
              </a:rPr>
              <a:t>Vấn đề cốt lõi</a:t>
            </a:r>
          </a:p>
        </p:txBody>
      </p:sp>
      <p:sp>
        <p:nvSpPr>
          <p:cNvPr name="TextBox 23" id="23"/>
          <p:cNvSpPr txBox="true"/>
          <p:nvPr/>
        </p:nvSpPr>
        <p:spPr>
          <a:xfrm rot="0">
            <a:off x="12434305" y="6208689"/>
            <a:ext cx="4824995" cy="2501265"/>
          </a:xfrm>
          <a:prstGeom prst="rect">
            <a:avLst/>
          </a:prstGeom>
        </p:spPr>
        <p:txBody>
          <a:bodyPr anchor="t" rtlCol="false" tIns="0" lIns="0" bIns="0" rIns="0">
            <a:spAutoFit/>
          </a:bodyPr>
          <a:lstStyle/>
          <a:p>
            <a:pPr algn="l">
              <a:lnSpc>
                <a:spcPts val="3359"/>
              </a:lnSpc>
            </a:pPr>
            <a:r>
              <a:rPr lang="en-US" sz="2399" spc="-95">
                <a:solidFill>
                  <a:srgbClr val="D9D9D9"/>
                </a:solidFill>
                <a:latin typeface="Maven Pro"/>
                <a:ea typeface="Maven Pro"/>
                <a:cs typeface="Maven Pro"/>
                <a:sym typeface="Maven Pro"/>
              </a:rPr>
              <a:t>Thay vì tính φ(x), SVM chỉ cần tính tích vô hướng trong không gian mới thông qua hàm kernel:</a:t>
            </a:r>
          </a:p>
          <a:p>
            <a:pPr algn="l">
              <a:lnSpc>
                <a:spcPts val="3359"/>
              </a:lnSpc>
            </a:pPr>
            <a:r>
              <a:rPr lang="en-US" sz="2399" spc="-95">
                <a:solidFill>
                  <a:srgbClr val="D9D9D9"/>
                </a:solidFill>
                <a:latin typeface="Maven Pro"/>
                <a:ea typeface="Maven Pro"/>
                <a:cs typeface="Maven Pro"/>
                <a:sym typeface="Maven Pro"/>
              </a:rPr>
              <a:t> K(xi, xj) = φ(xi)ᵀ φ(xj). Nhờ đó giảm đáng kể chi phí tính toán.</a:t>
            </a:r>
          </a:p>
          <a:p>
            <a:pPr algn="l">
              <a:lnSpc>
                <a:spcPts val="3359"/>
              </a:lnSpc>
            </a:pPr>
          </a:p>
        </p:txBody>
      </p:sp>
      <p:sp>
        <p:nvSpPr>
          <p:cNvPr name="TextBox 24" id="24"/>
          <p:cNvSpPr txBox="true"/>
          <p:nvPr/>
        </p:nvSpPr>
        <p:spPr>
          <a:xfrm rot="0">
            <a:off x="12434305" y="5739938"/>
            <a:ext cx="3843460" cy="405765"/>
          </a:xfrm>
          <a:prstGeom prst="rect">
            <a:avLst/>
          </a:prstGeom>
        </p:spPr>
        <p:txBody>
          <a:bodyPr anchor="t" rtlCol="false" tIns="0" lIns="0" bIns="0" rIns="0">
            <a:spAutoFit/>
          </a:bodyPr>
          <a:lstStyle/>
          <a:p>
            <a:pPr algn="l">
              <a:lnSpc>
                <a:spcPts val="3359"/>
              </a:lnSpc>
            </a:pPr>
            <a:r>
              <a:rPr lang="en-US" sz="2399" spc="-95" b="true">
                <a:solidFill>
                  <a:srgbClr val="C1FF72"/>
                </a:solidFill>
                <a:latin typeface="Maven Pro Bold"/>
                <a:ea typeface="Maven Pro Bold"/>
                <a:cs typeface="Maven Pro Bold"/>
                <a:sym typeface="Maven Pro Bold"/>
              </a:rPr>
              <a:t>Bản chất toán học</a:t>
            </a:r>
          </a:p>
        </p:txBody>
      </p:sp>
      <p:sp>
        <p:nvSpPr>
          <p:cNvPr name="TextBox 25" id="25"/>
          <p:cNvSpPr txBox="true"/>
          <p:nvPr/>
        </p:nvSpPr>
        <p:spPr>
          <a:xfrm rot="0">
            <a:off x="6944474" y="6208689"/>
            <a:ext cx="4833640" cy="2501265"/>
          </a:xfrm>
          <a:prstGeom prst="rect">
            <a:avLst/>
          </a:prstGeom>
        </p:spPr>
        <p:txBody>
          <a:bodyPr anchor="t" rtlCol="false" tIns="0" lIns="0" bIns="0" rIns="0">
            <a:spAutoFit/>
          </a:bodyPr>
          <a:lstStyle/>
          <a:p>
            <a:pPr algn="l">
              <a:lnSpc>
                <a:spcPts val="3359"/>
              </a:lnSpc>
            </a:pPr>
            <a:r>
              <a:rPr lang="en-US" sz="2399" spc="-95">
                <a:solidFill>
                  <a:srgbClr val="D9D9D9"/>
                </a:solidFill>
                <a:latin typeface="Maven Pro"/>
                <a:ea typeface="Maven Pro"/>
                <a:cs typeface="Maven Pro"/>
                <a:sym typeface="Maven Pro"/>
              </a:rPr>
              <a:t>Kernel Trick ánh xạ dữ liệu từ không gian ban đầu sang không gian đặc trưng cao hơn, nơi dữ liệu có thể phân tách tuyến tính. Điểm đặc biệt là không cần tính trực tiếp phép ánh xạ.</a:t>
            </a:r>
          </a:p>
          <a:p>
            <a:pPr algn="l">
              <a:lnSpc>
                <a:spcPts val="3359"/>
              </a:lnSpc>
            </a:pPr>
          </a:p>
        </p:txBody>
      </p:sp>
      <p:sp>
        <p:nvSpPr>
          <p:cNvPr name="TextBox 26" id="26"/>
          <p:cNvSpPr txBox="true"/>
          <p:nvPr/>
        </p:nvSpPr>
        <p:spPr>
          <a:xfrm rot="0">
            <a:off x="6944474" y="5739938"/>
            <a:ext cx="3820174" cy="405765"/>
          </a:xfrm>
          <a:prstGeom prst="rect">
            <a:avLst/>
          </a:prstGeom>
        </p:spPr>
        <p:txBody>
          <a:bodyPr anchor="t" rtlCol="false" tIns="0" lIns="0" bIns="0" rIns="0">
            <a:spAutoFit/>
          </a:bodyPr>
          <a:lstStyle/>
          <a:p>
            <a:pPr algn="l">
              <a:lnSpc>
                <a:spcPts val="3359"/>
              </a:lnSpc>
            </a:pPr>
            <a:r>
              <a:rPr lang="en-US" sz="2399" spc="-95" b="true">
                <a:solidFill>
                  <a:srgbClr val="C1FF72"/>
                </a:solidFill>
                <a:latin typeface="Maven Pro Bold"/>
                <a:ea typeface="Maven Pro Bold"/>
                <a:cs typeface="Maven Pro Bold"/>
                <a:sym typeface="Maven Pro Bold"/>
              </a:rPr>
              <a:t>Ý tưởng kernel Trick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139105"/>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818963"/>
            <a:ext cx="3523107" cy="3442973"/>
            <a:chOff x="0" y="0"/>
            <a:chExt cx="843235" cy="824056"/>
          </a:xfrm>
        </p:grpSpPr>
        <p:sp>
          <p:nvSpPr>
            <p:cNvPr name="Freeform 4" id="4"/>
            <p:cNvSpPr/>
            <p:nvPr/>
          </p:nvSpPr>
          <p:spPr>
            <a:xfrm flipH="false" flipV="false" rot="0">
              <a:off x="0" y="0"/>
              <a:ext cx="843235" cy="824056"/>
            </a:xfrm>
            <a:custGeom>
              <a:avLst/>
              <a:gdLst/>
              <a:ahLst/>
              <a:cxnLst/>
              <a:rect r="r" b="b" t="t" l="l"/>
              <a:pathLst>
                <a:path h="824056" w="843235">
                  <a:moveTo>
                    <a:pt x="0" y="0"/>
                  </a:moveTo>
                  <a:lnTo>
                    <a:pt x="843235" y="0"/>
                  </a:lnTo>
                  <a:lnTo>
                    <a:pt x="843235" y="824056"/>
                  </a:lnTo>
                  <a:lnTo>
                    <a:pt x="0" y="824056"/>
                  </a:lnTo>
                  <a:close/>
                </a:path>
              </a:pathLst>
            </a:custGeom>
            <a:solidFill>
              <a:srgbClr val="1E1E1E"/>
            </a:solidFill>
            <a:ln w="9525" cap="sq">
              <a:solidFill>
                <a:srgbClr val="737373"/>
              </a:solidFill>
              <a:prstDash val="solid"/>
              <a:miter/>
            </a:ln>
          </p:spPr>
        </p:sp>
        <p:sp>
          <p:nvSpPr>
            <p:cNvPr name="TextBox 5" id="5"/>
            <p:cNvSpPr txBox="true"/>
            <p:nvPr/>
          </p:nvSpPr>
          <p:spPr>
            <a:xfrm>
              <a:off x="0" y="85725"/>
              <a:ext cx="843235" cy="738331"/>
            </a:xfrm>
            <a:prstGeom prst="rect">
              <a:avLst/>
            </a:prstGeom>
          </p:spPr>
          <p:txBody>
            <a:bodyPr anchor="ctr" rtlCol="false" tIns="50800" lIns="50800" bIns="50800" rIns="50800"/>
            <a:lstStyle/>
            <a:p>
              <a:pPr algn="ctr">
                <a:lnSpc>
                  <a:spcPts val="1920"/>
                </a:lnSpc>
              </a:pPr>
            </a:p>
          </p:txBody>
        </p:sp>
      </p:grpSp>
      <p:sp>
        <p:nvSpPr>
          <p:cNvPr name="Freeform 6" id="6"/>
          <p:cNvSpPr/>
          <p:nvPr/>
        </p:nvSpPr>
        <p:spPr>
          <a:xfrm flipH="false" flipV="false" rot="0">
            <a:off x="5843251" y="6345451"/>
            <a:ext cx="755352" cy="755352"/>
          </a:xfrm>
          <a:custGeom>
            <a:avLst/>
            <a:gdLst/>
            <a:ahLst/>
            <a:cxnLst/>
            <a:rect r="r" b="b" t="t" l="l"/>
            <a:pathLst>
              <a:path h="755352" w="755352">
                <a:moveTo>
                  <a:pt x="0" y="0"/>
                </a:moveTo>
                <a:lnTo>
                  <a:pt x="755352" y="0"/>
                </a:lnTo>
                <a:lnTo>
                  <a:pt x="755352" y="755352"/>
                </a:lnTo>
                <a:lnTo>
                  <a:pt x="0" y="755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230359" y="8373484"/>
            <a:ext cx="1616773" cy="884816"/>
          </a:xfrm>
          <a:custGeom>
            <a:avLst/>
            <a:gdLst/>
            <a:ahLst/>
            <a:cxnLst/>
            <a:rect r="r" b="b" t="t" l="l"/>
            <a:pathLst>
              <a:path h="884816" w="1616773">
                <a:moveTo>
                  <a:pt x="0" y="0"/>
                </a:moveTo>
                <a:lnTo>
                  <a:pt x="1616773" y="0"/>
                </a:lnTo>
                <a:lnTo>
                  <a:pt x="1616773" y="884816"/>
                </a:lnTo>
                <a:lnTo>
                  <a:pt x="0" y="884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371680" y="1524376"/>
            <a:ext cx="3201659" cy="3861563"/>
            <a:chOff x="0" y="0"/>
            <a:chExt cx="843235" cy="1017037"/>
          </a:xfrm>
        </p:grpSpPr>
        <p:sp>
          <p:nvSpPr>
            <p:cNvPr name="Freeform 9" id="9"/>
            <p:cNvSpPr/>
            <p:nvPr/>
          </p:nvSpPr>
          <p:spPr>
            <a:xfrm flipH="false" flipV="false" rot="0">
              <a:off x="0" y="0"/>
              <a:ext cx="843235" cy="1017037"/>
            </a:xfrm>
            <a:custGeom>
              <a:avLst/>
              <a:gdLst/>
              <a:ahLst/>
              <a:cxnLst/>
              <a:rect r="r" b="b" t="t" l="l"/>
              <a:pathLst>
                <a:path h="1017037" w="843235">
                  <a:moveTo>
                    <a:pt x="0" y="0"/>
                  </a:moveTo>
                  <a:lnTo>
                    <a:pt x="843235" y="0"/>
                  </a:lnTo>
                  <a:lnTo>
                    <a:pt x="843235" y="1017037"/>
                  </a:lnTo>
                  <a:lnTo>
                    <a:pt x="0" y="1017037"/>
                  </a:lnTo>
                  <a:close/>
                </a:path>
              </a:pathLst>
            </a:custGeom>
            <a:solidFill>
              <a:srgbClr val="1E1E1E"/>
            </a:solidFill>
            <a:ln w="9525" cap="sq">
              <a:solidFill>
                <a:srgbClr val="737373"/>
              </a:solidFill>
              <a:prstDash val="solid"/>
              <a:miter/>
            </a:ln>
          </p:spPr>
        </p:sp>
        <p:sp>
          <p:nvSpPr>
            <p:cNvPr name="TextBox 10" id="10"/>
            <p:cNvSpPr txBox="true"/>
            <p:nvPr/>
          </p:nvSpPr>
          <p:spPr>
            <a:xfrm>
              <a:off x="0" y="85725"/>
              <a:ext cx="843235" cy="931312"/>
            </a:xfrm>
            <a:prstGeom prst="rect">
              <a:avLst/>
            </a:prstGeom>
          </p:spPr>
          <p:txBody>
            <a:bodyPr anchor="ctr" rtlCol="false" tIns="50800" lIns="50800" bIns="50800" rIns="50800"/>
            <a:lstStyle/>
            <a:p>
              <a:pPr algn="ctr">
                <a:lnSpc>
                  <a:spcPts val="1920"/>
                </a:lnSpc>
              </a:pPr>
            </a:p>
          </p:txBody>
        </p:sp>
      </p:grpSp>
      <p:grpSp>
        <p:nvGrpSpPr>
          <p:cNvPr name="Group 11" id="11"/>
          <p:cNvGrpSpPr/>
          <p:nvPr/>
        </p:nvGrpSpPr>
        <p:grpSpPr>
          <a:xfrm rot="0">
            <a:off x="9714660" y="1524376"/>
            <a:ext cx="3201659" cy="3861563"/>
            <a:chOff x="0" y="0"/>
            <a:chExt cx="843235" cy="1017037"/>
          </a:xfrm>
        </p:grpSpPr>
        <p:sp>
          <p:nvSpPr>
            <p:cNvPr name="Freeform 12" id="12"/>
            <p:cNvSpPr/>
            <p:nvPr/>
          </p:nvSpPr>
          <p:spPr>
            <a:xfrm flipH="false" flipV="false" rot="0">
              <a:off x="0" y="0"/>
              <a:ext cx="843235" cy="1017037"/>
            </a:xfrm>
            <a:custGeom>
              <a:avLst/>
              <a:gdLst/>
              <a:ahLst/>
              <a:cxnLst/>
              <a:rect r="r" b="b" t="t" l="l"/>
              <a:pathLst>
                <a:path h="1017037" w="843235">
                  <a:moveTo>
                    <a:pt x="0" y="0"/>
                  </a:moveTo>
                  <a:lnTo>
                    <a:pt x="843235" y="0"/>
                  </a:lnTo>
                  <a:lnTo>
                    <a:pt x="843235" y="1017037"/>
                  </a:lnTo>
                  <a:lnTo>
                    <a:pt x="0" y="1017037"/>
                  </a:lnTo>
                  <a:close/>
                </a:path>
              </a:pathLst>
            </a:custGeom>
            <a:solidFill>
              <a:srgbClr val="1E1E1E"/>
            </a:solidFill>
            <a:ln w="9525" cap="sq">
              <a:solidFill>
                <a:srgbClr val="737373"/>
              </a:solidFill>
              <a:prstDash val="solid"/>
              <a:miter/>
            </a:ln>
          </p:spPr>
        </p:sp>
        <p:sp>
          <p:nvSpPr>
            <p:cNvPr name="TextBox 13" id="13"/>
            <p:cNvSpPr txBox="true"/>
            <p:nvPr/>
          </p:nvSpPr>
          <p:spPr>
            <a:xfrm>
              <a:off x="0" y="85725"/>
              <a:ext cx="843235" cy="931312"/>
            </a:xfrm>
            <a:prstGeom prst="rect">
              <a:avLst/>
            </a:prstGeom>
          </p:spPr>
          <p:txBody>
            <a:bodyPr anchor="ctr" rtlCol="false" tIns="50800" lIns="50800" bIns="50800" rIns="50800"/>
            <a:lstStyle/>
            <a:p>
              <a:pPr algn="ctr">
                <a:lnSpc>
                  <a:spcPts val="1920"/>
                </a:lnSpc>
              </a:pPr>
            </a:p>
          </p:txBody>
        </p:sp>
      </p:grpSp>
      <p:grpSp>
        <p:nvGrpSpPr>
          <p:cNvPr name="Group 14" id="14"/>
          <p:cNvGrpSpPr/>
          <p:nvPr/>
        </p:nvGrpSpPr>
        <p:grpSpPr>
          <a:xfrm rot="0">
            <a:off x="14057641" y="1545840"/>
            <a:ext cx="3201659" cy="3840099"/>
            <a:chOff x="0" y="0"/>
            <a:chExt cx="843235" cy="1011384"/>
          </a:xfrm>
        </p:grpSpPr>
        <p:sp>
          <p:nvSpPr>
            <p:cNvPr name="Freeform 15" id="15"/>
            <p:cNvSpPr/>
            <p:nvPr/>
          </p:nvSpPr>
          <p:spPr>
            <a:xfrm flipH="false" flipV="false" rot="0">
              <a:off x="0" y="0"/>
              <a:ext cx="843235" cy="1011384"/>
            </a:xfrm>
            <a:custGeom>
              <a:avLst/>
              <a:gdLst/>
              <a:ahLst/>
              <a:cxnLst/>
              <a:rect r="r" b="b" t="t" l="l"/>
              <a:pathLst>
                <a:path h="1011384" w="843235">
                  <a:moveTo>
                    <a:pt x="0" y="0"/>
                  </a:moveTo>
                  <a:lnTo>
                    <a:pt x="843235" y="0"/>
                  </a:lnTo>
                  <a:lnTo>
                    <a:pt x="843235" y="1011384"/>
                  </a:lnTo>
                  <a:lnTo>
                    <a:pt x="0" y="1011384"/>
                  </a:lnTo>
                  <a:close/>
                </a:path>
              </a:pathLst>
            </a:custGeom>
            <a:solidFill>
              <a:srgbClr val="1E1E1E"/>
            </a:solidFill>
            <a:ln w="9525" cap="sq">
              <a:solidFill>
                <a:srgbClr val="737373"/>
              </a:solidFill>
              <a:prstDash val="solid"/>
              <a:miter/>
            </a:ln>
          </p:spPr>
        </p:sp>
        <p:sp>
          <p:nvSpPr>
            <p:cNvPr name="TextBox 16" id="16"/>
            <p:cNvSpPr txBox="true"/>
            <p:nvPr/>
          </p:nvSpPr>
          <p:spPr>
            <a:xfrm>
              <a:off x="0" y="85725"/>
              <a:ext cx="843235" cy="925659"/>
            </a:xfrm>
            <a:prstGeom prst="rect">
              <a:avLst/>
            </a:prstGeom>
          </p:spPr>
          <p:txBody>
            <a:bodyPr anchor="ctr" rtlCol="false" tIns="50800" lIns="50800" bIns="50800" rIns="50800"/>
            <a:lstStyle/>
            <a:p>
              <a:pPr algn="ctr">
                <a:lnSpc>
                  <a:spcPts val="1920"/>
                </a:lnSpc>
              </a:pPr>
            </a:p>
          </p:txBody>
        </p:sp>
      </p:grpSp>
      <p:grpSp>
        <p:nvGrpSpPr>
          <p:cNvPr name="Group 17" id="17"/>
          <p:cNvGrpSpPr/>
          <p:nvPr/>
        </p:nvGrpSpPr>
        <p:grpSpPr>
          <a:xfrm rot="578107">
            <a:off x="13204906" y="6671968"/>
            <a:ext cx="3765807" cy="3765807"/>
            <a:chOff x="0" y="0"/>
            <a:chExt cx="6350000" cy="6350000"/>
          </a:xfrm>
        </p:grpSpPr>
        <p:sp>
          <p:nvSpPr>
            <p:cNvPr name="Freeform 18" id="1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82414" t="0" r="0" b="0"/>
              </a:stretch>
            </a:blipFill>
          </p:spPr>
        </p:sp>
      </p:grpSp>
      <p:grpSp>
        <p:nvGrpSpPr>
          <p:cNvPr name="Group 19" id="19"/>
          <p:cNvGrpSpPr/>
          <p:nvPr/>
        </p:nvGrpSpPr>
        <p:grpSpPr>
          <a:xfrm rot="0">
            <a:off x="277484" y="227247"/>
            <a:ext cx="5480565" cy="917654"/>
            <a:chOff x="0" y="0"/>
            <a:chExt cx="7307420" cy="1223538"/>
          </a:xfrm>
        </p:grpSpPr>
        <p:sp>
          <p:nvSpPr>
            <p:cNvPr name="TextBox 20" id="20"/>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21" id="21"/>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9"/>
              <a:stretch>
                <a:fillRect l="0" t="0" r="0" b="0"/>
              </a:stretch>
            </a:blipFill>
          </p:spPr>
        </p:sp>
      </p:grpSp>
      <p:sp>
        <p:nvSpPr>
          <p:cNvPr name="TextBox 22" id="22"/>
          <p:cNvSpPr txBox="true"/>
          <p:nvPr/>
        </p:nvSpPr>
        <p:spPr>
          <a:xfrm rot="0">
            <a:off x="7329387" y="6402601"/>
            <a:ext cx="5124392" cy="2408270"/>
          </a:xfrm>
          <a:prstGeom prst="rect">
            <a:avLst/>
          </a:prstGeom>
        </p:spPr>
        <p:txBody>
          <a:bodyPr anchor="t" rtlCol="false" tIns="0" lIns="0" bIns="0" rIns="0">
            <a:spAutoFit/>
          </a:bodyPr>
          <a:lstStyle/>
          <a:p>
            <a:pPr algn="l">
              <a:lnSpc>
                <a:spcPts val="5848"/>
              </a:lnSpc>
            </a:pPr>
            <a:r>
              <a:rPr lang="en-US" sz="6498">
                <a:solidFill>
                  <a:srgbClr val="C1FF72"/>
                </a:solidFill>
                <a:latin typeface="Bungee"/>
                <a:ea typeface="Bungee"/>
                <a:cs typeface="Bungee"/>
                <a:sym typeface="Bungee"/>
              </a:rPr>
              <a:t>KERNEL TRICK</a:t>
            </a:r>
          </a:p>
          <a:p>
            <a:pPr algn="l">
              <a:lnSpc>
                <a:spcPts val="5848"/>
              </a:lnSpc>
            </a:pPr>
          </a:p>
        </p:txBody>
      </p:sp>
      <p:sp>
        <p:nvSpPr>
          <p:cNvPr name="TextBox 23" id="23"/>
          <p:cNvSpPr txBox="true"/>
          <p:nvPr/>
        </p:nvSpPr>
        <p:spPr>
          <a:xfrm rot="0">
            <a:off x="1144164" y="5341571"/>
            <a:ext cx="3407643" cy="2501265"/>
          </a:xfrm>
          <a:prstGeom prst="rect">
            <a:avLst/>
          </a:prstGeom>
        </p:spPr>
        <p:txBody>
          <a:bodyPr anchor="t" rtlCol="false" tIns="0" lIns="0" bIns="0" rIns="0">
            <a:spAutoFit/>
          </a:bodyPr>
          <a:lstStyle/>
          <a:p>
            <a:pPr algn="l">
              <a:lnSpc>
                <a:spcPts val="3359"/>
              </a:lnSpc>
            </a:pPr>
            <a:r>
              <a:rPr lang="en-US" sz="2400" spc="-96">
                <a:solidFill>
                  <a:srgbClr val="D9D9D9"/>
                </a:solidFill>
                <a:latin typeface="Maven Pro"/>
                <a:ea typeface="Maven Pro"/>
                <a:cs typeface="Maven Pro"/>
                <a:sym typeface="Maven Pro"/>
              </a:rPr>
              <a:t>Công thức: K(x, y) = tanh(γxᵀy + r).</a:t>
            </a:r>
          </a:p>
          <a:p>
            <a:pPr algn="l">
              <a:lnSpc>
                <a:spcPts val="3359"/>
              </a:lnSpc>
            </a:pPr>
            <a:r>
              <a:rPr lang="en-US" sz="2400" spc="-96">
                <a:solidFill>
                  <a:srgbClr val="D9D9D9"/>
                </a:solidFill>
                <a:latin typeface="Maven Pro"/>
                <a:ea typeface="Maven Pro"/>
                <a:cs typeface="Maven Pro"/>
                <a:sym typeface="Maven Pro"/>
              </a:rPr>
              <a:t> Hoạt động tương tự Neural Network, ít dùng trong thực tế.</a:t>
            </a:r>
          </a:p>
          <a:p>
            <a:pPr algn="l">
              <a:lnSpc>
                <a:spcPts val="3359"/>
              </a:lnSpc>
            </a:pPr>
          </a:p>
        </p:txBody>
      </p:sp>
      <p:sp>
        <p:nvSpPr>
          <p:cNvPr name="TextBox 24" id="24"/>
          <p:cNvSpPr txBox="true"/>
          <p:nvPr/>
        </p:nvSpPr>
        <p:spPr>
          <a:xfrm rot="0">
            <a:off x="1144164" y="4915308"/>
            <a:ext cx="2540999" cy="405765"/>
          </a:xfrm>
          <a:prstGeom prst="rect">
            <a:avLst/>
          </a:prstGeom>
        </p:spPr>
        <p:txBody>
          <a:bodyPr anchor="t" rtlCol="false" tIns="0" lIns="0" bIns="0" rIns="0">
            <a:spAutoFit/>
          </a:bodyPr>
          <a:lstStyle/>
          <a:p>
            <a:pPr algn="l">
              <a:lnSpc>
                <a:spcPts val="3359"/>
              </a:lnSpc>
            </a:pPr>
            <a:r>
              <a:rPr lang="en-US" sz="2400" spc="-96" b="true">
                <a:solidFill>
                  <a:srgbClr val="C1FF72"/>
                </a:solidFill>
                <a:latin typeface="Maven Pro Bold"/>
                <a:ea typeface="Maven Pro Bold"/>
                <a:cs typeface="Maven Pro Bold"/>
                <a:sym typeface="Maven Pro Bold"/>
              </a:rPr>
              <a:t>Sigmoid Kernel</a:t>
            </a:r>
          </a:p>
        </p:txBody>
      </p:sp>
      <p:sp>
        <p:nvSpPr>
          <p:cNvPr name="TextBox 25" id="25"/>
          <p:cNvSpPr txBox="true"/>
          <p:nvPr/>
        </p:nvSpPr>
        <p:spPr>
          <a:xfrm rot="0">
            <a:off x="5473225" y="1986190"/>
            <a:ext cx="3098435" cy="2501265"/>
          </a:xfrm>
          <a:prstGeom prst="rect">
            <a:avLst/>
          </a:prstGeom>
        </p:spPr>
        <p:txBody>
          <a:bodyPr anchor="t" rtlCol="false" tIns="0" lIns="0" bIns="0" rIns="0">
            <a:spAutoFit/>
          </a:bodyPr>
          <a:lstStyle/>
          <a:p>
            <a:pPr algn="l">
              <a:lnSpc>
                <a:spcPts val="3360"/>
              </a:lnSpc>
            </a:pPr>
            <a:r>
              <a:rPr lang="en-US" sz="2400" spc="-96">
                <a:solidFill>
                  <a:srgbClr val="D9D9D9"/>
                </a:solidFill>
                <a:latin typeface="Maven Pro"/>
                <a:ea typeface="Maven Pro"/>
                <a:cs typeface="Maven Pro"/>
                <a:sym typeface="Maven Pro"/>
              </a:rPr>
              <a:t>Công thức: K(x, y) = xᵀy.</a:t>
            </a:r>
          </a:p>
          <a:p>
            <a:pPr algn="l">
              <a:lnSpc>
                <a:spcPts val="3360"/>
              </a:lnSpc>
            </a:pPr>
            <a:r>
              <a:rPr lang="en-US" sz="2400" spc="-96">
                <a:solidFill>
                  <a:srgbClr val="D9D9D9"/>
                </a:solidFill>
                <a:latin typeface="Maven Pro"/>
                <a:ea typeface="Maven Pro"/>
                <a:cs typeface="Maven Pro"/>
                <a:sym typeface="Maven Pro"/>
              </a:rPr>
              <a:t> Dùng cho dữ liệu tuyến tính, nhiều đặc trưng, tốc độ nhanh.</a:t>
            </a:r>
          </a:p>
          <a:p>
            <a:pPr algn="l">
              <a:lnSpc>
                <a:spcPts val="3360"/>
              </a:lnSpc>
            </a:pPr>
          </a:p>
        </p:txBody>
      </p:sp>
      <p:sp>
        <p:nvSpPr>
          <p:cNvPr name="TextBox 26" id="26"/>
          <p:cNvSpPr txBox="true"/>
          <p:nvPr/>
        </p:nvSpPr>
        <p:spPr>
          <a:xfrm rot="0">
            <a:off x="5473225" y="1523855"/>
            <a:ext cx="2250756" cy="405765"/>
          </a:xfrm>
          <a:prstGeom prst="rect">
            <a:avLst/>
          </a:prstGeom>
        </p:spPr>
        <p:txBody>
          <a:bodyPr anchor="t" rtlCol="false" tIns="0" lIns="0" bIns="0" rIns="0">
            <a:spAutoFit/>
          </a:bodyPr>
          <a:lstStyle/>
          <a:p>
            <a:pPr algn="l">
              <a:lnSpc>
                <a:spcPts val="3360"/>
              </a:lnSpc>
            </a:pPr>
            <a:r>
              <a:rPr lang="en-US" sz="2400" spc="-96" b="true">
                <a:solidFill>
                  <a:srgbClr val="C1FF72"/>
                </a:solidFill>
                <a:latin typeface="Maven Pro Bold"/>
                <a:ea typeface="Maven Pro Bold"/>
                <a:cs typeface="Maven Pro Bold"/>
                <a:sym typeface="Maven Pro Bold"/>
              </a:rPr>
              <a:t>Linear Kernel</a:t>
            </a:r>
          </a:p>
        </p:txBody>
      </p:sp>
      <p:sp>
        <p:nvSpPr>
          <p:cNvPr name="TextBox 27" id="27"/>
          <p:cNvSpPr txBox="true"/>
          <p:nvPr/>
        </p:nvSpPr>
        <p:spPr>
          <a:xfrm rot="0">
            <a:off x="9849690" y="2465574"/>
            <a:ext cx="3066630" cy="2920365"/>
          </a:xfrm>
          <a:prstGeom prst="rect">
            <a:avLst/>
          </a:prstGeom>
        </p:spPr>
        <p:txBody>
          <a:bodyPr anchor="t" rtlCol="false" tIns="0" lIns="0" bIns="0" rIns="0">
            <a:spAutoFit/>
          </a:bodyPr>
          <a:lstStyle/>
          <a:p>
            <a:pPr algn="l">
              <a:lnSpc>
                <a:spcPts val="3360"/>
              </a:lnSpc>
            </a:pPr>
            <a:r>
              <a:rPr lang="en-US" sz="2400" spc="-96">
                <a:solidFill>
                  <a:srgbClr val="D9D9D9"/>
                </a:solidFill>
                <a:latin typeface="Maven Pro"/>
                <a:ea typeface="Maven Pro"/>
                <a:cs typeface="Maven Pro"/>
                <a:sym typeface="Maven Pro"/>
              </a:rPr>
              <a:t>Công thức: K(x, y) = (γxᵀy + r)^d.</a:t>
            </a:r>
          </a:p>
          <a:p>
            <a:pPr algn="l">
              <a:lnSpc>
                <a:spcPts val="3360"/>
              </a:lnSpc>
            </a:pPr>
            <a:r>
              <a:rPr lang="en-US" sz="2400" spc="-96">
                <a:solidFill>
                  <a:srgbClr val="D9D9D9"/>
                </a:solidFill>
                <a:latin typeface="Maven Pro"/>
                <a:ea typeface="Maven Pro"/>
                <a:cs typeface="Maven Pro"/>
                <a:sym typeface="Maven Pro"/>
              </a:rPr>
              <a:t> Mô hình hóa quan hệ phi tuyến bậc cao, nhưng dễ overfitting nếu bậc d lớn.</a:t>
            </a:r>
          </a:p>
          <a:p>
            <a:pPr algn="l">
              <a:lnSpc>
                <a:spcPts val="3360"/>
              </a:lnSpc>
            </a:pPr>
          </a:p>
        </p:txBody>
      </p:sp>
      <p:sp>
        <p:nvSpPr>
          <p:cNvPr name="TextBox 28" id="28"/>
          <p:cNvSpPr txBox="true"/>
          <p:nvPr/>
        </p:nvSpPr>
        <p:spPr>
          <a:xfrm rot="0">
            <a:off x="9813046" y="1522698"/>
            <a:ext cx="2288880" cy="1243965"/>
          </a:xfrm>
          <a:prstGeom prst="rect">
            <a:avLst/>
          </a:prstGeom>
        </p:spPr>
        <p:txBody>
          <a:bodyPr anchor="t" rtlCol="false" tIns="0" lIns="0" bIns="0" rIns="0">
            <a:spAutoFit/>
          </a:bodyPr>
          <a:lstStyle/>
          <a:p>
            <a:pPr algn="l">
              <a:lnSpc>
                <a:spcPts val="3360"/>
              </a:lnSpc>
            </a:pPr>
            <a:r>
              <a:rPr lang="en-US" sz="2400" spc="-96" b="true">
                <a:solidFill>
                  <a:srgbClr val="C1FF72"/>
                </a:solidFill>
                <a:latin typeface="Maven Pro Bold"/>
                <a:ea typeface="Maven Pro Bold"/>
                <a:cs typeface="Maven Pro Bold"/>
                <a:sym typeface="Maven Pro Bold"/>
              </a:rPr>
              <a:t>Polynomial Kernel</a:t>
            </a:r>
          </a:p>
          <a:p>
            <a:pPr algn="l">
              <a:lnSpc>
                <a:spcPts val="3360"/>
              </a:lnSpc>
            </a:pPr>
          </a:p>
        </p:txBody>
      </p:sp>
      <p:sp>
        <p:nvSpPr>
          <p:cNvPr name="TextBox 29" id="29"/>
          <p:cNvSpPr txBox="true"/>
          <p:nvPr/>
        </p:nvSpPr>
        <p:spPr>
          <a:xfrm rot="0">
            <a:off x="14192670" y="1986190"/>
            <a:ext cx="3066630" cy="3758565"/>
          </a:xfrm>
          <a:prstGeom prst="rect">
            <a:avLst/>
          </a:prstGeom>
        </p:spPr>
        <p:txBody>
          <a:bodyPr anchor="t" rtlCol="false" tIns="0" lIns="0" bIns="0" rIns="0">
            <a:spAutoFit/>
          </a:bodyPr>
          <a:lstStyle/>
          <a:p>
            <a:pPr algn="l">
              <a:lnSpc>
                <a:spcPts val="3360"/>
              </a:lnSpc>
            </a:pPr>
            <a:r>
              <a:rPr lang="en-US" sz="2400" spc="-96">
                <a:solidFill>
                  <a:srgbClr val="D9D9D9"/>
                </a:solidFill>
                <a:latin typeface="Maven Pro"/>
                <a:ea typeface="Maven Pro"/>
                <a:cs typeface="Maven Pro"/>
                <a:sym typeface="Maven Pro"/>
              </a:rPr>
              <a:t>Công thức: K(x, y) = exp(-γ||x − y||²).</a:t>
            </a:r>
          </a:p>
          <a:p>
            <a:pPr algn="l">
              <a:lnSpc>
                <a:spcPts val="3360"/>
              </a:lnSpc>
            </a:pPr>
            <a:r>
              <a:rPr lang="en-US" sz="2400" spc="-96">
                <a:solidFill>
                  <a:srgbClr val="D9D9D9"/>
                </a:solidFill>
                <a:latin typeface="Maven Pro"/>
                <a:ea typeface="Maven Pro"/>
                <a:cs typeface="Maven Pro"/>
                <a:sym typeface="Maven Pro"/>
              </a:rPr>
              <a:t> Là kernel phổ biến nhất, ánh xạ dữ liệu lên không gian vô hạn chiều. Gamma quyết định độ cong của biên phân lớp.</a:t>
            </a:r>
          </a:p>
          <a:p>
            <a:pPr algn="l">
              <a:lnSpc>
                <a:spcPts val="3360"/>
              </a:lnSpc>
            </a:pPr>
          </a:p>
        </p:txBody>
      </p:sp>
      <p:sp>
        <p:nvSpPr>
          <p:cNvPr name="TextBox 30" id="30"/>
          <p:cNvSpPr txBox="true"/>
          <p:nvPr/>
        </p:nvSpPr>
        <p:spPr>
          <a:xfrm rot="0">
            <a:off x="14154570" y="1597570"/>
            <a:ext cx="2999727" cy="405765"/>
          </a:xfrm>
          <a:prstGeom prst="rect">
            <a:avLst/>
          </a:prstGeom>
        </p:spPr>
        <p:txBody>
          <a:bodyPr anchor="t" rtlCol="false" tIns="0" lIns="0" bIns="0" rIns="0">
            <a:spAutoFit/>
          </a:bodyPr>
          <a:lstStyle/>
          <a:p>
            <a:pPr algn="l">
              <a:lnSpc>
                <a:spcPts val="3360"/>
              </a:lnSpc>
            </a:pPr>
            <a:r>
              <a:rPr lang="en-US" sz="2400" spc="-96" b="true">
                <a:solidFill>
                  <a:srgbClr val="C1FF72"/>
                </a:solidFill>
                <a:latin typeface="Maven Pro Bold"/>
                <a:ea typeface="Maven Pro Bold"/>
                <a:cs typeface="Maven Pro Bold"/>
                <a:sym typeface="Maven Pro Bold"/>
              </a:rPr>
              <a:t>RBF (Gaussian) Kernel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139105"/>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43251" y="6345451"/>
            <a:ext cx="755352" cy="755352"/>
          </a:xfrm>
          <a:custGeom>
            <a:avLst/>
            <a:gdLst/>
            <a:ahLst/>
            <a:cxnLst/>
            <a:rect r="r" b="b" t="t" l="l"/>
            <a:pathLst>
              <a:path h="755352" w="755352">
                <a:moveTo>
                  <a:pt x="0" y="0"/>
                </a:moveTo>
                <a:lnTo>
                  <a:pt x="755352" y="0"/>
                </a:lnTo>
                <a:lnTo>
                  <a:pt x="755352" y="755352"/>
                </a:lnTo>
                <a:lnTo>
                  <a:pt x="0" y="755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30359" y="8373484"/>
            <a:ext cx="1616773" cy="884816"/>
          </a:xfrm>
          <a:custGeom>
            <a:avLst/>
            <a:gdLst/>
            <a:ahLst/>
            <a:cxnLst/>
            <a:rect r="r" b="b" t="t" l="l"/>
            <a:pathLst>
              <a:path h="884816" w="1616773">
                <a:moveTo>
                  <a:pt x="0" y="0"/>
                </a:moveTo>
                <a:lnTo>
                  <a:pt x="1616773" y="0"/>
                </a:lnTo>
                <a:lnTo>
                  <a:pt x="1616773" y="884816"/>
                </a:lnTo>
                <a:lnTo>
                  <a:pt x="0" y="884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1570323"/>
            <a:ext cx="7232294" cy="3815616"/>
            <a:chOff x="0" y="0"/>
            <a:chExt cx="1215027" cy="641024"/>
          </a:xfrm>
        </p:grpSpPr>
        <p:sp>
          <p:nvSpPr>
            <p:cNvPr name="Freeform 6" id="6"/>
            <p:cNvSpPr/>
            <p:nvPr/>
          </p:nvSpPr>
          <p:spPr>
            <a:xfrm flipH="false" flipV="false" rot="0">
              <a:off x="0" y="0"/>
              <a:ext cx="1215027" cy="641024"/>
            </a:xfrm>
            <a:custGeom>
              <a:avLst/>
              <a:gdLst/>
              <a:ahLst/>
              <a:cxnLst/>
              <a:rect r="r" b="b" t="t" l="l"/>
              <a:pathLst>
                <a:path h="641024" w="1215027">
                  <a:moveTo>
                    <a:pt x="0" y="0"/>
                  </a:moveTo>
                  <a:lnTo>
                    <a:pt x="1215027" y="0"/>
                  </a:lnTo>
                  <a:lnTo>
                    <a:pt x="1215027" y="641024"/>
                  </a:lnTo>
                  <a:lnTo>
                    <a:pt x="0" y="641024"/>
                  </a:lnTo>
                  <a:close/>
                </a:path>
              </a:pathLst>
            </a:custGeom>
            <a:solidFill>
              <a:srgbClr val="1E1E1E"/>
            </a:solidFill>
            <a:ln w="9525" cap="sq">
              <a:solidFill>
                <a:srgbClr val="737373"/>
              </a:solidFill>
              <a:prstDash val="solid"/>
              <a:miter/>
            </a:ln>
          </p:spPr>
        </p:sp>
        <p:sp>
          <p:nvSpPr>
            <p:cNvPr name="TextBox 7" id="7"/>
            <p:cNvSpPr txBox="true"/>
            <p:nvPr/>
          </p:nvSpPr>
          <p:spPr>
            <a:xfrm>
              <a:off x="0" y="104775"/>
              <a:ext cx="1215027" cy="536249"/>
            </a:xfrm>
            <a:prstGeom prst="rect">
              <a:avLst/>
            </a:prstGeom>
          </p:spPr>
          <p:txBody>
            <a:bodyPr anchor="ctr" rtlCol="false" tIns="50800" lIns="50800" bIns="50800" rIns="50800"/>
            <a:lstStyle/>
            <a:p>
              <a:pPr algn="ctr">
                <a:lnSpc>
                  <a:spcPts val="2639"/>
                </a:lnSpc>
              </a:pPr>
            </a:p>
          </p:txBody>
        </p:sp>
      </p:grpSp>
      <p:grpSp>
        <p:nvGrpSpPr>
          <p:cNvPr name="Group 8" id="8"/>
          <p:cNvGrpSpPr/>
          <p:nvPr/>
        </p:nvGrpSpPr>
        <p:grpSpPr>
          <a:xfrm rot="0">
            <a:off x="9714660" y="1524376"/>
            <a:ext cx="7238638" cy="3861563"/>
            <a:chOff x="0" y="0"/>
            <a:chExt cx="1906473" cy="1017037"/>
          </a:xfrm>
        </p:grpSpPr>
        <p:sp>
          <p:nvSpPr>
            <p:cNvPr name="Freeform 9" id="9"/>
            <p:cNvSpPr/>
            <p:nvPr/>
          </p:nvSpPr>
          <p:spPr>
            <a:xfrm flipH="false" flipV="false" rot="0">
              <a:off x="0" y="0"/>
              <a:ext cx="1906473" cy="1017037"/>
            </a:xfrm>
            <a:custGeom>
              <a:avLst/>
              <a:gdLst/>
              <a:ahLst/>
              <a:cxnLst/>
              <a:rect r="r" b="b" t="t" l="l"/>
              <a:pathLst>
                <a:path h="1017037" w="1906473">
                  <a:moveTo>
                    <a:pt x="0" y="0"/>
                  </a:moveTo>
                  <a:lnTo>
                    <a:pt x="1906473" y="0"/>
                  </a:lnTo>
                  <a:lnTo>
                    <a:pt x="1906473" y="1017037"/>
                  </a:lnTo>
                  <a:lnTo>
                    <a:pt x="0" y="1017037"/>
                  </a:lnTo>
                  <a:close/>
                </a:path>
              </a:pathLst>
            </a:custGeom>
            <a:solidFill>
              <a:srgbClr val="1E1E1E"/>
            </a:solidFill>
            <a:ln w="9525" cap="sq">
              <a:solidFill>
                <a:srgbClr val="737373"/>
              </a:solidFill>
              <a:prstDash val="solid"/>
              <a:miter/>
            </a:ln>
          </p:spPr>
        </p:sp>
        <p:sp>
          <p:nvSpPr>
            <p:cNvPr name="TextBox 10" id="10"/>
            <p:cNvSpPr txBox="true"/>
            <p:nvPr/>
          </p:nvSpPr>
          <p:spPr>
            <a:xfrm>
              <a:off x="0" y="104775"/>
              <a:ext cx="1906473" cy="912262"/>
            </a:xfrm>
            <a:prstGeom prst="rect">
              <a:avLst/>
            </a:prstGeom>
          </p:spPr>
          <p:txBody>
            <a:bodyPr anchor="ctr" rtlCol="false" tIns="50800" lIns="50800" bIns="50800" rIns="50800"/>
            <a:lstStyle/>
            <a:p>
              <a:pPr algn="ctr">
                <a:lnSpc>
                  <a:spcPts val="2639"/>
                </a:lnSpc>
              </a:pPr>
            </a:p>
          </p:txBody>
        </p:sp>
      </p:grpSp>
      <p:grpSp>
        <p:nvGrpSpPr>
          <p:cNvPr name="Group 11" id="11"/>
          <p:cNvGrpSpPr/>
          <p:nvPr/>
        </p:nvGrpSpPr>
        <p:grpSpPr>
          <a:xfrm rot="578107">
            <a:off x="13204906" y="6671968"/>
            <a:ext cx="3765807" cy="3765807"/>
            <a:chOff x="0" y="0"/>
            <a:chExt cx="6350000" cy="6350000"/>
          </a:xfrm>
        </p:grpSpPr>
        <p:sp>
          <p:nvSpPr>
            <p:cNvPr name="Freeform 12" id="1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4636" t="0" r="0" b="0"/>
              </a:stretch>
            </a:blipFill>
          </p:spPr>
        </p:sp>
      </p:grpSp>
      <p:grpSp>
        <p:nvGrpSpPr>
          <p:cNvPr name="Group 13" id="13"/>
          <p:cNvGrpSpPr/>
          <p:nvPr/>
        </p:nvGrpSpPr>
        <p:grpSpPr>
          <a:xfrm rot="0">
            <a:off x="277484" y="227247"/>
            <a:ext cx="5480565" cy="917654"/>
            <a:chOff x="0" y="0"/>
            <a:chExt cx="7307420" cy="1223538"/>
          </a:xfrm>
        </p:grpSpPr>
        <p:sp>
          <p:nvSpPr>
            <p:cNvPr name="TextBox 14" id="14"/>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5" id="15"/>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9"/>
              <a:stretch>
                <a:fillRect l="0" t="0" r="0" b="0"/>
              </a:stretch>
            </a:blipFill>
          </p:spPr>
        </p:sp>
      </p:grpSp>
      <p:sp>
        <p:nvSpPr>
          <p:cNvPr name="TextBox 16" id="16"/>
          <p:cNvSpPr txBox="true"/>
          <p:nvPr/>
        </p:nvSpPr>
        <p:spPr>
          <a:xfrm rot="0">
            <a:off x="7329387" y="6402601"/>
            <a:ext cx="5124392" cy="2408270"/>
          </a:xfrm>
          <a:prstGeom prst="rect">
            <a:avLst/>
          </a:prstGeom>
        </p:spPr>
        <p:txBody>
          <a:bodyPr anchor="t" rtlCol="false" tIns="0" lIns="0" bIns="0" rIns="0">
            <a:spAutoFit/>
          </a:bodyPr>
          <a:lstStyle/>
          <a:p>
            <a:pPr algn="l">
              <a:lnSpc>
                <a:spcPts val="5848"/>
              </a:lnSpc>
            </a:pPr>
            <a:r>
              <a:rPr lang="en-US" sz="6498">
                <a:solidFill>
                  <a:srgbClr val="C1FF72"/>
                </a:solidFill>
                <a:latin typeface="Bungee"/>
                <a:ea typeface="Bungee"/>
                <a:cs typeface="Bungee"/>
                <a:sym typeface="Bungee"/>
              </a:rPr>
              <a:t>KERNEL TRICK</a:t>
            </a:r>
          </a:p>
          <a:p>
            <a:pPr algn="l">
              <a:lnSpc>
                <a:spcPts val="5848"/>
              </a:lnSpc>
            </a:pPr>
          </a:p>
        </p:txBody>
      </p:sp>
      <p:sp>
        <p:nvSpPr>
          <p:cNvPr name="TextBox 17" id="17"/>
          <p:cNvSpPr txBox="true"/>
          <p:nvPr/>
        </p:nvSpPr>
        <p:spPr>
          <a:xfrm rot="0">
            <a:off x="1187893" y="2283248"/>
            <a:ext cx="7073101" cy="3488056"/>
          </a:xfrm>
          <a:prstGeom prst="rect">
            <a:avLst/>
          </a:prstGeom>
        </p:spPr>
        <p:txBody>
          <a:bodyPr anchor="t" rtlCol="false" tIns="0" lIns="0" bIns="0" rIns="0">
            <a:spAutoFit/>
          </a:bodyPr>
          <a:lstStyle/>
          <a:p>
            <a:pPr algn="l">
              <a:lnSpc>
                <a:spcPts val="4619"/>
              </a:lnSpc>
            </a:pPr>
            <a:r>
              <a:rPr lang="en-US" sz="3299" spc="-131">
                <a:solidFill>
                  <a:srgbClr val="D9D9D9"/>
                </a:solidFill>
                <a:latin typeface="Maven Pro"/>
                <a:ea typeface="Maven Pro"/>
                <a:cs typeface="Maven Pro"/>
                <a:sym typeface="Maven Pro"/>
              </a:rPr>
              <a:t>Nhiều feature → Linear Kernel.</a:t>
            </a:r>
          </a:p>
          <a:p>
            <a:pPr algn="l">
              <a:lnSpc>
                <a:spcPts val="4619"/>
              </a:lnSpc>
            </a:pPr>
            <a:r>
              <a:rPr lang="en-US" sz="3299" spc="-131">
                <a:solidFill>
                  <a:srgbClr val="D9D9D9"/>
                </a:solidFill>
                <a:latin typeface="Maven Pro"/>
                <a:ea typeface="Maven Pro"/>
                <a:cs typeface="Maven Pro"/>
                <a:sym typeface="Maven Pro"/>
              </a:rPr>
              <a:t> Phi tuyến, không rõ cấu trúc → RBF Kernel.</a:t>
            </a:r>
          </a:p>
          <a:p>
            <a:pPr algn="l">
              <a:lnSpc>
                <a:spcPts val="4619"/>
              </a:lnSpc>
            </a:pPr>
            <a:r>
              <a:rPr lang="en-US" sz="3299" spc="-131">
                <a:solidFill>
                  <a:srgbClr val="D9D9D9"/>
                </a:solidFill>
                <a:latin typeface="Maven Pro"/>
                <a:ea typeface="Maven Pro"/>
                <a:cs typeface="Maven Pro"/>
                <a:sym typeface="Maven Pro"/>
              </a:rPr>
              <a:t> Có quan hệ phi tuyến rõ → Polynomial Kernel.</a:t>
            </a:r>
          </a:p>
          <a:p>
            <a:pPr algn="l">
              <a:lnSpc>
                <a:spcPts val="4619"/>
              </a:lnSpc>
            </a:pPr>
          </a:p>
        </p:txBody>
      </p:sp>
      <p:sp>
        <p:nvSpPr>
          <p:cNvPr name="TextBox 18" id="18"/>
          <p:cNvSpPr txBox="true"/>
          <p:nvPr/>
        </p:nvSpPr>
        <p:spPr>
          <a:xfrm rot="0">
            <a:off x="1187893" y="1558444"/>
            <a:ext cx="4252895" cy="582931"/>
          </a:xfrm>
          <a:prstGeom prst="rect">
            <a:avLst/>
          </a:prstGeom>
        </p:spPr>
        <p:txBody>
          <a:bodyPr anchor="t" rtlCol="false" tIns="0" lIns="0" bIns="0" rIns="0">
            <a:spAutoFit/>
          </a:bodyPr>
          <a:lstStyle/>
          <a:p>
            <a:pPr algn="l">
              <a:lnSpc>
                <a:spcPts val="4619"/>
              </a:lnSpc>
            </a:pPr>
            <a:r>
              <a:rPr lang="en-US" sz="3299" spc="-131" b="true">
                <a:solidFill>
                  <a:srgbClr val="C1FF72"/>
                </a:solidFill>
                <a:latin typeface="Maven Pro Bold"/>
                <a:ea typeface="Maven Pro Bold"/>
                <a:cs typeface="Maven Pro Bold"/>
                <a:sym typeface="Maven Pro Bold"/>
              </a:rPr>
              <a:t>Cách chọn Kernel</a:t>
            </a:r>
          </a:p>
        </p:txBody>
      </p:sp>
      <p:sp>
        <p:nvSpPr>
          <p:cNvPr name="TextBox 19" id="19"/>
          <p:cNvSpPr txBox="true"/>
          <p:nvPr/>
        </p:nvSpPr>
        <p:spPr>
          <a:xfrm rot="0">
            <a:off x="9891583" y="2236469"/>
            <a:ext cx="6811779" cy="2907031"/>
          </a:xfrm>
          <a:prstGeom prst="rect">
            <a:avLst/>
          </a:prstGeom>
        </p:spPr>
        <p:txBody>
          <a:bodyPr anchor="t" rtlCol="false" tIns="0" lIns="0" bIns="0" rIns="0">
            <a:spAutoFit/>
          </a:bodyPr>
          <a:lstStyle/>
          <a:p>
            <a:pPr algn="l">
              <a:lnSpc>
                <a:spcPts val="4619"/>
              </a:lnSpc>
            </a:pPr>
            <a:r>
              <a:rPr lang="en-US" sz="3299" spc="-131">
                <a:solidFill>
                  <a:srgbClr val="D9D9D9"/>
                </a:solidFill>
                <a:latin typeface="Maven Pro"/>
                <a:ea typeface="Maven Pro"/>
                <a:cs typeface="Maven Pro"/>
                <a:sym typeface="Maven Pro"/>
              </a:rPr>
              <a:t>Kernel Trick là nền tảng giúp SVM giải quyết bài toán phi tuyến. Nó cho phép xử lý dữ liệu phức tạp trong khi vẫn giữ được ưu điểm của SVM.</a:t>
            </a:r>
          </a:p>
          <a:p>
            <a:pPr algn="l">
              <a:lnSpc>
                <a:spcPts val="4619"/>
              </a:lnSpc>
            </a:pPr>
          </a:p>
        </p:txBody>
      </p:sp>
      <p:sp>
        <p:nvSpPr>
          <p:cNvPr name="TextBox 20" id="20"/>
          <p:cNvSpPr txBox="true"/>
          <p:nvPr/>
        </p:nvSpPr>
        <p:spPr>
          <a:xfrm rot="0">
            <a:off x="9891583" y="1532223"/>
            <a:ext cx="2288880" cy="582931"/>
          </a:xfrm>
          <a:prstGeom prst="rect">
            <a:avLst/>
          </a:prstGeom>
        </p:spPr>
        <p:txBody>
          <a:bodyPr anchor="t" rtlCol="false" tIns="0" lIns="0" bIns="0" rIns="0">
            <a:spAutoFit/>
          </a:bodyPr>
          <a:lstStyle/>
          <a:p>
            <a:pPr algn="l">
              <a:lnSpc>
                <a:spcPts val="4619"/>
              </a:lnSpc>
            </a:pPr>
            <a:r>
              <a:rPr lang="en-US" sz="3299" spc="-131" b="true">
                <a:solidFill>
                  <a:srgbClr val="C1FF72"/>
                </a:solidFill>
                <a:latin typeface="Maven Pro Bold"/>
                <a:ea typeface="Maven Pro Bold"/>
                <a:cs typeface="Maven Pro Bold"/>
                <a:sym typeface="Maven Pro Bold"/>
              </a:rPr>
              <a:t>Kết luận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TextBox 2" id="2"/>
          <p:cNvSpPr txBox="true"/>
          <p:nvPr/>
        </p:nvSpPr>
        <p:spPr>
          <a:xfrm rot="0">
            <a:off x="6669202" y="5720825"/>
            <a:ext cx="9518215" cy="2267108"/>
          </a:xfrm>
          <a:prstGeom prst="rect">
            <a:avLst/>
          </a:prstGeom>
        </p:spPr>
        <p:txBody>
          <a:bodyPr anchor="t" rtlCol="false" tIns="0" lIns="0" bIns="0" rIns="0">
            <a:spAutoFit/>
          </a:bodyPr>
          <a:lstStyle/>
          <a:p>
            <a:pPr algn="l">
              <a:lnSpc>
                <a:spcPts val="8263"/>
              </a:lnSpc>
            </a:pPr>
            <a:r>
              <a:rPr lang="en-US" sz="7512">
                <a:solidFill>
                  <a:srgbClr val="C1FF72"/>
                </a:solidFill>
                <a:latin typeface="Bungee"/>
                <a:ea typeface="Bungee"/>
                <a:cs typeface="Bungee"/>
                <a:sym typeface="Bungee"/>
              </a:rPr>
              <a:t>KẾT LUẬN VÀ ĐÁNH GIÁ</a:t>
            </a:r>
          </a:p>
        </p:txBody>
      </p:sp>
      <p:sp>
        <p:nvSpPr>
          <p:cNvPr name="Freeform 3" id="3"/>
          <p:cNvSpPr/>
          <p:nvPr/>
        </p:nvSpPr>
        <p:spPr>
          <a:xfrm flipH="false" flipV="false" rot="0">
            <a:off x="6669202" y="834251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84095">
            <a:off x="13536299" y="6433023"/>
            <a:ext cx="3818992" cy="3818992"/>
            <a:chOff x="0" y="0"/>
            <a:chExt cx="6350000" cy="6350000"/>
          </a:xfrm>
        </p:grpSpPr>
        <p:sp>
          <p:nvSpPr>
            <p:cNvPr name="Freeform 5" id="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9247" t="0" r="-9247" b="0"/>
              </a:stretch>
            </a:blipFill>
          </p:spPr>
        </p:sp>
      </p:grpSp>
      <p:grpSp>
        <p:nvGrpSpPr>
          <p:cNvPr name="Group 6" id="6"/>
          <p:cNvGrpSpPr/>
          <p:nvPr/>
        </p:nvGrpSpPr>
        <p:grpSpPr>
          <a:xfrm rot="0">
            <a:off x="1028700" y="5009248"/>
            <a:ext cx="4249052" cy="4249052"/>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16653" t="0" r="-16653" b="0"/>
              </a:stretch>
            </a:blipFill>
          </p:spPr>
        </p:sp>
      </p:grpSp>
      <p:sp>
        <p:nvSpPr>
          <p:cNvPr name="Freeform 8" id="8"/>
          <p:cNvSpPr/>
          <p:nvPr/>
        </p:nvSpPr>
        <p:spPr>
          <a:xfrm flipH="false" flipV="false" rot="0">
            <a:off x="2914836" y="8697104"/>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384892" y="710024"/>
            <a:ext cx="9518215" cy="1219358"/>
          </a:xfrm>
          <a:prstGeom prst="rect">
            <a:avLst/>
          </a:prstGeom>
        </p:spPr>
        <p:txBody>
          <a:bodyPr anchor="t" rtlCol="false" tIns="0" lIns="0" bIns="0" rIns="0">
            <a:spAutoFit/>
          </a:bodyPr>
          <a:lstStyle/>
          <a:p>
            <a:pPr algn="ctr">
              <a:lnSpc>
                <a:spcPts val="8263"/>
              </a:lnSpc>
            </a:pPr>
            <a:r>
              <a:rPr lang="en-US" sz="7512">
                <a:solidFill>
                  <a:srgbClr val="C1FF72"/>
                </a:solidFill>
                <a:latin typeface="Bungee"/>
                <a:ea typeface="Bungee"/>
                <a:cs typeface="Bungee"/>
                <a:sym typeface="Bungee"/>
              </a:rPr>
              <a:t>ƯU ĐIỂM</a:t>
            </a:r>
          </a:p>
        </p:txBody>
      </p:sp>
      <p:grpSp>
        <p:nvGrpSpPr>
          <p:cNvPr name="Group 10" id="10"/>
          <p:cNvGrpSpPr/>
          <p:nvPr/>
        </p:nvGrpSpPr>
        <p:grpSpPr>
          <a:xfrm rot="0">
            <a:off x="277484" y="227247"/>
            <a:ext cx="5480565" cy="917654"/>
            <a:chOff x="0" y="0"/>
            <a:chExt cx="7307420" cy="1223538"/>
          </a:xfrm>
        </p:grpSpPr>
        <p:sp>
          <p:nvSpPr>
            <p:cNvPr name="TextBox 11" id="11"/>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2" id="12"/>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8"/>
              <a:stretch>
                <a:fillRect l="0" t="0" r="0" b="0"/>
              </a:stretch>
            </a:blipFill>
          </p:spPr>
        </p:sp>
      </p:grpSp>
      <p:sp>
        <p:nvSpPr>
          <p:cNvPr name="TextBox 13" id="13"/>
          <p:cNvSpPr txBox="true"/>
          <p:nvPr/>
        </p:nvSpPr>
        <p:spPr>
          <a:xfrm rot="0">
            <a:off x="1033513" y="3105370"/>
            <a:ext cx="2665717" cy="1259205"/>
          </a:xfrm>
          <a:prstGeom prst="rect">
            <a:avLst/>
          </a:prstGeom>
        </p:spPr>
        <p:txBody>
          <a:bodyPr anchor="t" rtlCol="false" tIns="0" lIns="0" bIns="0" rIns="0">
            <a:spAutoFit/>
          </a:bodyPr>
          <a:lstStyle/>
          <a:p>
            <a:pPr algn="just">
              <a:lnSpc>
                <a:spcPts val="2519"/>
              </a:lnSpc>
            </a:pPr>
            <a:r>
              <a:rPr lang="en-US" sz="1799" spc="-71">
                <a:solidFill>
                  <a:srgbClr val="D9D9D9"/>
                </a:solidFill>
                <a:latin typeface="Maven Pro"/>
                <a:ea typeface="Maven Pro"/>
                <a:cs typeface="Maven Pro"/>
                <a:sym typeface="Maven Pro"/>
              </a:rPr>
              <a:t>SVM vẫn cực kỳ "lợi hại" ngay cả khi số lượng đặc trưng (features) nhiều hơn cả số lượng mẫu dữ liệu.</a:t>
            </a:r>
          </a:p>
        </p:txBody>
      </p:sp>
      <p:sp>
        <p:nvSpPr>
          <p:cNvPr name="TextBox 14" id="14"/>
          <p:cNvSpPr txBox="true"/>
          <p:nvPr/>
        </p:nvSpPr>
        <p:spPr>
          <a:xfrm rot="0">
            <a:off x="1031908" y="2338958"/>
            <a:ext cx="2665717" cy="630555"/>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Hiệu quả trong không gian cao chiều</a:t>
            </a:r>
          </a:p>
        </p:txBody>
      </p:sp>
      <p:sp>
        <p:nvSpPr>
          <p:cNvPr name="TextBox 15" id="15"/>
          <p:cNvSpPr txBox="true"/>
          <p:nvPr/>
        </p:nvSpPr>
        <p:spPr>
          <a:xfrm rot="0">
            <a:off x="4423129" y="2756120"/>
            <a:ext cx="2665717" cy="2202180"/>
          </a:xfrm>
          <a:prstGeom prst="rect">
            <a:avLst/>
          </a:prstGeom>
        </p:spPr>
        <p:txBody>
          <a:bodyPr anchor="t" rtlCol="false" tIns="0" lIns="0" bIns="0" rIns="0">
            <a:spAutoFit/>
          </a:bodyPr>
          <a:lstStyle/>
          <a:p>
            <a:pPr algn="just">
              <a:lnSpc>
                <a:spcPts val="2519"/>
              </a:lnSpc>
            </a:pPr>
            <a:r>
              <a:rPr lang="en-US" sz="1799" spc="-71">
                <a:solidFill>
                  <a:srgbClr val="D9D9D9"/>
                </a:solidFill>
                <a:latin typeface="Maven Pro"/>
                <a:ea typeface="Maven Pro"/>
                <a:cs typeface="Maven Pro"/>
                <a:sym typeface="Maven Pro"/>
              </a:rPr>
              <a:t>Vì SVM chỉ quan tâm đến các Support Vectors (những điểm sát lề) để quyết định ranh giới, nên nó không cần phải "nhớ" toàn bộ tập dữ liệu khổng lồ.</a:t>
            </a:r>
          </a:p>
          <a:p>
            <a:pPr algn="just">
              <a:lnSpc>
                <a:spcPts val="2519"/>
              </a:lnSpc>
            </a:pPr>
          </a:p>
        </p:txBody>
      </p:sp>
      <p:sp>
        <p:nvSpPr>
          <p:cNvPr name="TextBox 16" id="16"/>
          <p:cNvSpPr txBox="true"/>
          <p:nvPr/>
        </p:nvSpPr>
        <p:spPr>
          <a:xfrm rot="0">
            <a:off x="4423129" y="2338958"/>
            <a:ext cx="2665717" cy="316230"/>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Tiết kiệm bộ nhớ</a:t>
            </a:r>
          </a:p>
        </p:txBody>
      </p:sp>
      <p:sp>
        <p:nvSpPr>
          <p:cNvPr name="TextBox 17" id="17"/>
          <p:cNvSpPr txBox="true"/>
          <p:nvPr/>
        </p:nvSpPr>
        <p:spPr>
          <a:xfrm rot="0">
            <a:off x="7811142" y="3003836"/>
            <a:ext cx="2665717" cy="2202180"/>
          </a:xfrm>
          <a:prstGeom prst="rect">
            <a:avLst/>
          </a:prstGeom>
        </p:spPr>
        <p:txBody>
          <a:bodyPr anchor="t" rtlCol="false" tIns="0" lIns="0" bIns="0" rIns="0">
            <a:spAutoFit/>
          </a:bodyPr>
          <a:lstStyle/>
          <a:p>
            <a:pPr algn="l">
              <a:lnSpc>
                <a:spcPts val="2519"/>
              </a:lnSpc>
            </a:pPr>
            <a:r>
              <a:rPr lang="en-US" sz="1799" spc="-71">
                <a:solidFill>
                  <a:srgbClr val="D9D9D9"/>
                </a:solidFill>
                <a:latin typeface="Maven Pro"/>
                <a:ea typeface="Maven Pro"/>
                <a:cs typeface="Maven Pro"/>
                <a:sym typeface="Maven Pro"/>
              </a:rPr>
              <a:t>Nhờ các hàm Kernel, SVM có thể xử lý các dữ liệu không thể phân tách tuyến tính một cách dễ dàng. Nó biến những thứ rắc rối thành đơn giản.</a:t>
            </a:r>
          </a:p>
          <a:p>
            <a:pPr algn="l">
              <a:lnSpc>
                <a:spcPts val="2519"/>
              </a:lnSpc>
            </a:pPr>
          </a:p>
        </p:txBody>
      </p:sp>
      <p:sp>
        <p:nvSpPr>
          <p:cNvPr name="TextBox 18" id="18"/>
          <p:cNvSpPr txBox="true"/>
          <p:nvPr/>
        </p:nvSpPr>
        <p:spPr>
          <a:xfrm rot="0">
            <a:off x="7814350" y="2338958"/>
            <a:ext cx="2665717" cy="630555"/>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Linh hoạt tối đa (Kernel Trick)</a:t>
            </a:r>
          </a:p>
        </p:txBody>
      </p:sp>
      <p:sp>
        <p:nvSpPr>
          <p:cNvPr name="TextBox 19" id="19"/>
          <p:cNvSpPr txBox="true"/>
          <p:nvPr/>
        </p:nvSpPr>
        <p:spPr>
          <a:xfrm rot="0">
            <a:off x="11203967" y="3003836"/>
            <a:ext cx="2665717" cy="1259205"/>
          </a:xfrm>
          <a:prstGeom prst="rect">
            <a:avLst/>
          </a:prstGeom>
        </p:spPr>
        <p:txBody>
          <a:bodyPr anchor="t" rtlCol="false" tIns="0" lIns="0" bIns="0" rIns="0">
            <a:spAutoFit/>
          </a:bodyPr>
          <a:lstStyle/>
          <a:p>
            <a:pPr algn="l">
              <a:lnSpc>
                <a:spcPts val="2519"/>
              </a:lnSpc>
            </a:pPr>
            <a:r>
              <a:rPr lang="en-US" sz="1799" spc="-71">
                <a:solidFill>
                  <a:srgbClr val="D9D9D9"/>
                </a:solidFill>
                <a:latin typeface="Maven Pro"/>
                <a:ea typeface="Maven Pro"/>
                <a:cs typeface="Maven Pro"/>
                <a:sym typeface="Maven Pro"/>
              </a:rPr>
              <a:t>Ít bị ảnh hưởng bởi các điểm dữ liệu nhiễu nằm xa đường biên (outliers).</a:t>
            </a:r>
          </a:p>
          <a:p>
            <a:pPr algn="l">
              <a:lnSpc>
                <a:spcPts val="2519"/>
              </a:lnSpc>
            </a:pPr>
          </a:p>
        </p:txBody>
      </p:sp>
      <p:sp>
        <p:nvSpPr>
          <p:cNvPr name="TextBox 20" id="20"/>
          <p:cNvSpPr txBox="true"/>
          <p:nvPr/>
        </p:nvSpPr>
        <p:spPr>
          <a:xfrm rot="0">
            <a:off x="11203967" y="2338958"/>
            <a:ext cx="2665717" cy="316230"/>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Độ ổn định cao</a:t>
            </a:r>
          </a:p>
        </p:txBody>
      </p:sp>
      <p:sp>
        <p:nvSpPr>
          <p:cNvPr name="TextBox 21" id="21"/>
          <p:cNvSpPr txBox="true"/>
          <p:nvPr/>
        </p:nvSpPr>
        <p:spPr>
          <a:xfrm rot="0">
            <a:off x="14593583" y="2756120"/>
            <a:ext cx="2665717" cy="2454910"/>
          </a:xfrm>
          <a:prstGeom prst="rect">
            <a:avLst/>
          </a:prstGeom>
        </p:spPr>
        <p:txBody>
          <a:bodyPr anchor="t" rtlCol="false" tIns="0" lIns="0" bIns="0" rIns="0">
            <a:spAutoFit/>
          </a:bodyPr>
          <a:lstStyle/>
          <a:p>
            <a:pPr algn="l">
              <a:lnSpc>
                <a:spcPts val="2519"/>
              </a:lnSpc>
            </a:pPr>
            <a:r>
              <a:rPr lang="en-US" sz="1799" spc="-71">
                <a:solidFill>
                  <a:srgbClr val="D9D9D9"/>
                </a:solidFill>
                <a:latin typeface="Maven Pro"/>
                <a:ea typeface="Maven Pro"/>
                <a:cs typeface="Maven Pro"/>
                <a:sym typeface="Maven Pro"/>
              </a:rPr>
              <a:t>Nhờ sử dụng các hàm kernel như RBF (Radial Basis Function) hoặc đa thức (polynomial), SVM có thể xử lý các mối quan hệ phi tuyến giữa các đặc trưng.</a:t>
            </a:r>
          </a:p>
          <a:p>
            <a:pPr algn="l">
              <a:lnSpc>
                <a:spcPts val="1960"/>
              </a:lnSpc>
            </a:pPr>
          </a:p>
        </p:txBody>
      </p:sp>
      <p:sp>
        <p:nvSpPr>
          <p:cNvPr name="TextBox 22" id="22"/>
          <p:cNvSpPr txBox="true"/>
          <p:nvPr/>
        </p:nvSpPr>
        <p:spPr>
          <a:xfrm rot="0">
            <a:off x="14593583" y="2338958"/>
            <a:ext cx="2665717" cy="316230"/>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Xử lý phi tuyến tốt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TextBox 2" id="2"/>
          <p:cNvSpPr txBox="true"/>
          <p:nvPr/>
        </p:nvSpPr>
        <p:spPr>
          <a:xfrm rot="0">
            <a:off x="6669202" y="5720825"/>
            <a:ext cx="9518215" cy="2267108"/>
          </a:xfrm>
          <a:prstGeom prst="rect">
            <a:avLst/>
          </a:prstGeom>
        </p:spPr>
        <p:txBody>
          <a:bodyPr anchor="t" rtlCol="false" tIns="0" lIns="0" bIns="0" rIns="0">
            <a:spAutoFit/>
          </a:bodyPr>
          <a:lstStyle/>
          <a:p>
            <a:pPr algn="l">
              <a:lnSpc>
                <a:spcPts val="8263"/>
              </a:lnSpc>
            </a:pPr>
            <a:r>
              <a:rPr lang="en-US" sz="7512">
                <a:solidFill>
                  <a:srgbClr val="C1FF72"/>
                </a:solidFill>
                <a:latin typeface="Bungee"/>
                <a:ea typeface="Bungee"/>
                <a:cs typeface="Bungee"/>
                <a:sym typeface="Bungee"/>
              </a:rPr>
              <a:t>KẾT LUẬN VÀ ĐÁNH GIÁ</a:t>
            </a:r>
          </a:p>
        </p:txBody>
      </p:sp>
      <p:sp>
        <p:nvSpPr>
          <p:cNvPr name="Freeform 3" id="3"/>
          <p:cNvSpPr/>
          <p:nvPr/>
        </p:nvSpPr>
        <p:spPr>
          <a:xfrm flipH="false" flipV="false" rot="0">
            <a:off x="6669202" y="834251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5009248"/>
            <a:ext cx="4249052" cy="4249052"/>
            <a:chOff x="0" y="0"/>
            <a:chExt cx="6350000" cy="6350000"/>
          </a:xfrm>
        </p:grpSpPr>
        <p:sp>
          <p:nvSpPr>
            <p:cNvPr name="Freeform 5" id="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16653" t="0" r="-16653" b="0"/>
              </a:stretch>
            </a:blipFill>
          </p:spPr>
        </p:sp>
      </p:grpSp>
      <p:sp>
        <p:nvSpPr>
          <p:cNvPr name="Freeform 6" id="6"/>
          <p:cNvSpPr/>
          <p:nvPr/>
        </p:nvSpPr>
        <p:spPr>
          <a:xfrm flipH="false" flipV="false" rot="0">
            <a:off x="2914836" y="8697104"/>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384892" y="710024"/>
            <a:ext cx="9518215" cy="1219358"/>
          </a:xfrm>
          <a:prstGeom prst="rect">
            <a:avLst/>
          </a:prstGeom>
        </p:spPr>
        <p:txBody>
          <a:bodyPr anchor="t" rtlCol="false" tIns="0" lIns="0" bIns="0" rIns="0">
            <a:spAutoFit/>
          </a:bodyPr>
          <a:lstStyle/>
          <a:p>
            <a:pPr algn="ctr">
              <a:lnSpc>
                <a:spcPts val="8263"/>
              </a:lnSpc>
            </a:pPr>
            <a:r>
              <a:rPr lang="en-US" sz="7512">
                <a:solidFill>
                  <a:srgbClr val="C1FF72"/>
                </a:solidFill>
                <a:latin typeface="Bungee"/>
                <a:ea typeface="Bungee"/>
                <a:cs typeface="Bungee"/>
                <a:sym typeface="Bungee"/>
              </a:rPr>
              <a:t>NHƯỢC ĐIỂM</a:t>
            </a:r>
          </a:p>
        </p:txBody>
      </p:sp>
      <p:grpSp>
        <p:nvGrpSpPr>
          <p:cNvPr name="Group 8" id="8"/>
          <p:cNvGrpSpPr/>
          <p:nvPr/>
        </p:nvGrpSpPr>
        <p:grpSpPr>
          <a:xfrm rot="0">
            <a:off x="277484" y="227247"/>
            <a:ext cx="5480565" cy="917654"/>
            <a:chOff x="0" y="0"/>
            <a:chExt cx="7307420" cy="1223538"/>
          </a:xfrm>
        </p:grpSpPr>
        <p:sp>
          <p:nvSpPr>
            <p:cNvPr name="TextBox 9" id="9"/>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0" id="10"/>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7"/>
              <a:stretch>
                <a:fillRect l="0" t="0" r="0" b="0"/>
              </a:stretch>
            </a:blipFill>
          </p:spPr>
        </p:sp>
      </p:grpSp>
      <p:grpSp>
        <p:nvGrpSpPr>
          <p:cNvPr name="Group 11" id="11"/>
          <p:cNvGrpSpPr/>
          <p:nvPr/>
        </p:nvGrpSpPr>
        <p:grpSpPr>
          <a:xfrm rot="-584095">
            <a:off x="13536299" y="6433023"/>
            <a:ext cx="3818992" cy="3818992"/>
            <a:chOff x="0" y="0"/>
            <a:chExt cx="6350000" cy="6350000"/>
          </a:xfrm>
        </p:grpSpPr>
        <p:sp>
          <p:nvSpPr>
            <p:cNvPr name="Freeform 12" id="1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9247" t="0" r="-9247" b="0"/>
              </a:stretch>
            </a:blipFill>
          </p:spPr>
        </p:sp>
      </p:grpSp>
      <p:sp>
        <p:nvSpPr>
          <p:cNvPr name="TextBox 13" id="13"/>
          <p:cNvSpPr txBox="true"/>
          <p:nvPr/>
        </p:nvSpPr>
        <p:spPr>
          <a:xfrm rot="0">
            <a:off x="1031256" y="3172274"/>
            <a:ext cx="4005015" cy="944880"/>
          </a:xfrm>
          <a:prstGeom prst="rect">
            <a:avLst/>
          </a:prstGeom>
        </p:spPr>
        <p:txBody>
          <a:bodyPr anchor="t" rtlCol="false" tIns="0" lIns="0" bIns="0" rIns="0">
            <a:spAutoFit/>
          </a:bodyPr>
          <a:lstStyle/>
          <a:p>
            <a:pPr algn="just">
              <a:lnSpc>
                <a:spcPts val="2519"/>
              </a:lnSpc>
            </a:pPr>
            <a:r>
              <a:rPr lang="en-US" sz="1799" spc="-71">
                <a:solidFill>
                  <a:srgbClr val="D9D9D9"/>
                </a:solidFill>
                <a:latin typeface="Maven Pro"/>
                <a:ea typeface="Maven Pro"/>
                <a:cs typeface="Maven Pro"/>
                <a:sym typeface="Maven Pro"/>
              </a:rPr>
              <a:t>Khi dữ liệu lên đến hàng triệu dòng, việc tính toán ma trận để tìm Margin tối ưu sẽ rất chậm và ngốn tài nguyên.</a:t>
            </a:r>
          </a:p>
        </p:txBody>
      </p:sp>
      <p:sp>
        <p:nvSpPr>
          <p:cNvPr name="TextBox 14" id="14"/>
          <p:cNvSpPr txBox="true"/>
          <p:nvPr/>
        </p:nvSpPr>
        <p:spPr>
          <a:xfrm rot="0">
            <a:off x="1028700" y="2405862"/>
            <a:ext cx="4246496" cy="316230"/>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Kém hiệu quả với tập dữ liệu cực lớn</a:t>
            </a:r>
          </a:p>
        </p:txBody>
      </p:sp>
      <p:sp>
        <p:nvSpPr>
          <p:cNvPr name="TextBox 15" id="15"/>
          <p:cNvSpPr txBox="true"/>
          <p:nvPr/>
        </p:nvSpPr>
        <p:spPr>
          <a:xfrm rot="0">
            <a:off x="6116333" y="3172274"/>
            <a:ext cx="3144426" cy="1573530"/>
          </a:xfrm>
          <a:prstGeom prst="rect">
            <a:avLst/>
          </a:prstGeom>
        </p:spPr>
        <p:txBody>
          <a:bodyPr anchor="t" rtlCol="false" tIns="0" lIns="0" bIns="0" rIns="0">
            <a:spAutoFit/>
          </a:bodyPr>
          <a:lstStyle/>
          <a:p>
            <a:pPr algn="just">
              <a:lnSpc>
                <a:spcPts val="2519"/>
              </a:lnSpc>
            </a:pPr>
            <a:r>
              <a:rPr lang="en-US" sz="1799" spc="-71">
                <a:solidFill>
                  <a:srgbClr val="D9D9D9"/>
                </a:solidFill>
                <a:latin typeface="Maven Pro"/>
                <a:ea typeface="Maven Pro"/>
                <a:cs typeface="Maven Pro"/>
                <a:sym typeface="Maven Pro"/>
              </a:rPr>
              <a:t>Nếu dữ liệu bị nhiễu quá nặng (các lớp đè lên nhau không rõ ràng), SVM sẽ khó tìm được đường biên tốt.</a:t>
            </a:r>
          </a:p>
          <a:p>
            <a:pPr algn="just">
              <a:lnSpc>
                <a:spcPts val="2519"/>
              </a:lnSpc>
            </a:pPr>
          </a:p>
        </p:txBody>
      </p:sp>
      <p:sp>
        <p:nvSpPr>
          <p:cNvPr name="TextBox 16" id="16"/>
          <p:cNvSpPr txBox="true"/>
          <p:nvPr/>
        </p:nvSpPr>
        <p:spPr>
          <a:xfrm rot="0">
            <a:off x="6116333" y="2405862"/>
            <a:ext cx="3144426" cy="316230"/>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Nhạy cảm với nhiễu chồng lấn</a:t>
            </a:r>
          </a:p>
        </p:txBody>
      </p:sp>
      <p:sp>
        <p:nvSpPr>
          <p:cNvPr name="TextBox 17" id="17"/>
          <p:cNvSpPr txBox="true"/>
          <p:nvPr/>
        </p:nvSpPr>
        <p:spPr>
          <a:xfrm rot="0">
            <a:off x="10112765" y="3070740"/>
            <a:ext cx="3144426" cy="1259205"/>
          </a:xfrm>
          <a:prstGeom prst="rect">
            <a:avLst/>
          </a:prstGeom>
        </p:spPr>
        <p:txBody>
          <a:bodyPr anchor="t" rtlCol="false" tIns="0" lIns="0" bIns="0" rIns="0">
            <a:spAutoFit/>
          </a:bodyPr>
          <a:lstStyle/>
          <a:p>
            <a:pPr algn="l">
              <a:lnSpc>
                <a:spcPts val="2519"/>
              </a:lnSpc>
            </a:pPr>
            <a:r>
              <a:rPr lang="en-US" sz="1799" spc="-71">
                <a:solidFill>
                  <a:srgbClr val="D9D9D9"/>
                </a:solidFill>
                <a:latin typeface="Maven Pro"/>
                <a:ea typeface="Maven Pro"/>
                <a:cs typeface="Maven Pro"/>
                <a:sym typeface="Maven Pro"/>
              </a:rPr>
              <a:t>Việc chọn đúng C hay gamma giống như việc đi trên dây, chọn sai là mô hình "toang" ngay (overfitting hoặc underfitting).</a:t>
            </a:r>
          </a:p>
        </p:txBody>
      </p:sp>
      <p:sp>
        <p:nvSpPr>
          <p:cNvPr name="TextBox 18" id="18"/>
          <p:cNvSpPr txBox="true"/>
          <p:nvPr/>
        </p:nvSpPr>
        <p:spPr>
          <a:xfrm rot="0">
            <a:off x="10116550" y="2405862"/>
            <a:ext cx="3144426" cy="316230"/>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Khó chọn Kernel và tham số</a:t>
            </a:r>
          </a:p>
        </p:txBody>
      </p:sp>
      <p:sp>
        <p:nvSpPr>
          <p:cNvPr name="TextBox 19" id="19"/>
          <p:cNvSpPr txBox="true"/>
          <p:nvPr/>
        </p:nvSpPr>
        <p:spPr>
          <a:xfrm rot="0">
            <a:off x="14114874" y="3070740"/>
            <a:ext cx="3144426" cy="1573530"/>
          </a:xfrm>
          <a:prstGeom prst="rect">
            <a:avLst/>
          </a:prstGeom>
        </p:spPr>
        <p:txBody>
          <a:bodyPr anchor="t" rtlCol="false" tIns="0" lIns="0" bIns="0" rIns="0">
            <a:spAutoFit/>
          </a:bodyPr>
          <a:lstStyle/>
          <a:p>
            <a:pPr algn="l">
              <a:lnSpc>
                <a:spcPts val="2519"/>
              </a:lnSpc>
            </a:pPr>
            <a:r>
              <a:rPr lang="en-US" sz="1799" spc="-71">
                <a:solidFill>
                  <a:srgbClr val="D9D9D9"/>
                </a:solidFill>
                <a:latin typeface="Maven Pro"/>
                <a:ea typeface="Maven Pro"/>
                <a:cs typeface="Maven Pro"/>
                <a:sym typeface="Maven Pro"/>
              </a:rPr>
              <a:t>Khác với Logistic Regression, SVM chỉ phân loại "là A" hoặc "là B", muốn biết "bao nhiêu % là A" thì phải tính toán thêm phức tạp.</a:t>
            </a:r>
          </a:p>
          <a:p>
            <a:pPr algn="l">
              <a:lnSpc>
                <a:spcPts val="2519"/>
              </a:lnSpc>
            </a:pPr>
          </a:p>
        </p:txBody>
      </p:sp>
      <p:sp>
        <p:nvSpPr>
          <p:cNvPr name="TextBox 20" id="20"/>
          <p:cNvSpPr txBox="true"/>
          <p:nvPr/>
        </p:nvSpPr>
        <p:spPr>
          <a:xfrm rot="0">
            <a:off x="14114874" y="2405862"/>
            <a:ext cx="3144426" cy="630555"/>
          </a:xfrm>
          <a:prstGeom prst="rect">
            <a:avLst/>
          </a:prstGeom>
        </p:spPr>
        <p:txBody>
          <a:bodyPr anchor="t" rtlCol="false" tIns="0" lIns="0" bIns="0" rIns="0">
            <a:spAutoFit/>
          </a:bodyPr>
          <a:lstStyle/>
          <a:p>
            <a:pPr algn="l">
              <a:lnSpc>
                <a:spcPts val="2519"/>
              </a:lnSpc>
            </a:pPr>
            <a:r>
              <a:rPr lang="en-US" sz="1799" spc="-71" b="true">
                <a:solidFill>
                  <a:srgbClr val="C1FF72"/>
                </a:solidFill>
                <a:latin typeface="Maven Pro Bold"/>
                <a:ea typeface="Maven Pro Bold"/>
                <a:cs typeface="Maven Pro Bold"/>
                <a:sym typeface="Maven Pro Bold"/>
              </a:rPr>
              <a:t>Không xuất ra xác suất trực tiếp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TextBox 2" id="2"/>
          <p:cNvSpPr txBox="true"/>
          <p:nvPr/>
        </p:nvSpPr>
        <p:spPr>
          <a:xfrm rot="0">
            <a:off x="5960556" y="4952098"/>
            <a:ext cx="10292159" cy="4167506"/>
          </a:xfrm>
          <a:prstGeom prst="rect">
            <a:avLst/>
          </a:prstGeom>
        </p:spPr>
        <p:txBody>
          <a:bodyPr anchor="t" rtlCol="false" tIns="0" lIns="0" bIns="0" rIns="0">
            <a:spAutoFit/>
          </a:bodyPr>
          <a:lstStyle/>
          <a:p>
            <a:pPr algn="just" marL="561334" indent="-280667" lvl="1">
              <a:lnSpc>
                <a:spcPts val="3639"/>
              </a:lnSpc>
              <a:buFont typeface="Arial"/>
              <a:buChar char="•"/>
            </a:pPr>
            <a:r>
              <a:rPr lang="en-US" sz="2599" spc="-103">
                <a:solidFill>
                  <a:srgbClr val="D9D9D9"/>
                </a:solidFill>
                <a:latin typeface="Maven Pro"/>
                <a:ea typeface="Maven Pro"/>
                <a:cs typeface="Maven Pro"/>
                <a:sym typeface="Maven Pro"/>
              </a:rPr>
              <a:t>Dữ liệu ít nhưng "chất lượng": Tập dữ liệu nhỏ hoặc vừa nhưng có nhiều chiều (nhiều đặc trưng).</a:t>
            </a:r>
          </a:p>
          <a:p>
            <a:pPr algn="just" marL="561334" indent="-280667" lvl="1">
              <a:lnSpc>
                <a:spcPts val="3639"/>
              </a:lnSpc>
              <a:buFont typeface="Arial"/>
              <a:buChar char="•"/>
            </a:pPr>
            <a:r>
              <a:rPr lang="en-US" sz="2599" spc="-103">
                <a:solidFill>
                  <a:srgbClr val="D9D9D9"/>
                </a:solidFill>
                <a:latin typeface="Maven Pro"/>
                <a:ea typeface="Maven Pro"/>
                <a:cs typeface="Maven Pro"/>
                <a:sym typeface="Maven Pro"/>
              </a:rPr>
              <a:t>Phân loại hình ảnh/văn bản: Ví dụ như nhận diện gương mặt, phân loại email rác, hoặc phân tích sắc thái văn bản.</a:t>
            </a:r>
          </a:p>
          <a:p>
            <a:pPr algn="just" marL="561334" indent="-280667" lvl="1">
              <a:lnSpc>
                <a:spcPts val="3639"/>
              </a:lnSpc>
              <a:buFont typeface="Arial"/>
              <a:buChar char="•"/>
            </a:pPr>
            <a:r>
              <a:rPr lang="en-US" sz="2599" spc="-103">
                <a:solidFill>
                  <a:srgbClr val="D9D9D9"/>
                </a:solidFill>
                <a:latin typeface="Maven Pro"/>
                <a:ea typeface="Maven Pro"/>
                <a:cs typeface="Maven Pro"/>
                <a:sym typeface="Maven Pro"/>
              </a:rPr>
              <a:t>Y sinh (Bioinformatics): Nơi mà dữ liệu thường có số chiều rất lớn (gen) nhưng số lượng mẫu lại ít.</a:t>
            </a:r>
          </a:p>
          <a:p>
            <a:pPr algn="just" marL="561334" indent="-280667" lvl="1">
              <a:lnSpc>
                <a:spcPts val="3639"/>
              </a:lnSpc>
              <a:buFont typeface="Arial"/>
              <a:buChar char="•"/>
            </a:pPr>
            <a:r>
              <a:rPr lang="en-US" sz="2599" spc="-103">
                <a:solidFill>
                  <a:srgbClr val="D9D9D9"/>
                </a:solidFill>
                <a:latin typeface="Maven Pro"/>
                <a:ea typeface="Maven Pro"/>
                <a:cs typeface="Maven Pro"/>
                <a:sym typeface="Maven Pro"/>
              </a:rPr>
              <a:t>Khi yêu cầu độ chính xác cao: Và chúng ta có thời gian để tinh chỉnh các tham số.</a:t>
            </a:r>
          </a:p>
          <a:p>
            <a:pPr algn="just">
              <a:lnSpc>
                <a:spcPts val="4199"/>
              </a:lnSpc>
            </a:pPr>
          </a:p>
        </p:txBody>
      </p:sp>
      <p:sp>
        <p:nvSpPr>
          <p:cNvPr name="Freeform 3" id="3"/>
          <p:cNvSpPr/>
          <p:nvPr/>
        </p:nvSpPr>
        <p:spPr>
          <a:xfrm flipH="false" flipV="false" rot="0">
            <a:off x="6669202" y="834251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50129" y="7987933"/>
            <a:ext cx="709171" cy="709171"/>
          </a:xfrm>
          <a:custGeom>
            <a:avLst/>
            <a:gdLst/>
            <a:ahLst/>
            <a:cxnLst/>
            <a:rect r="r" b="b" t="t" l="l"/>
            <a:pathLst>
              <a:path h="709171" w="709171">
                <a:moveTo>
                  <a:pt x="0" y="0"/>
                </a:moveTo>
                <a:lnTo>
                  <a:pt x="709171" y="0"/>
                </a:lnTo>
                <a:lnTo>
                  <a:pt x="709171" y="709171"/>
                </a:lnTo>
                <a:lnTo>
                  <a:pt x="0" y="7091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5009248"/>
            <a:ext cx="4249052" cy="4249052"/>
            <a:chOff x="0" y="0"/>
            <a:chExt cx="6350000" cy="6350000"/>
          </a:xfrm>
        </p:grpSpPr>
        <p:sp>
          <p:nvSpPr>
            <p:cNvPr name="Freeform 6" id="6"/>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3472" t="0" r="0" b="0"/>
              </a:stretch>
            </a:blipFill>
          </p:spPr>
        </p:sp>
      </p:grpSp>
      <p:grpSp>
        <p:nvGrpSpPr>
          <p:cNvPr name="Group 7" id="7"/>
          <p:cNvGrpSpPr/>
          <p:nvPr/>
        </p:nvGrpSpPr>
        <p:grpSpPr>
          <a:xfrm rot="0">
            <a:off x="277484" y="227247"/>
            <a:ext cx="5480565" cy="917654"/>
            <a:chOff x="0" y="0"/>
            <a:chExt cx="7307420" cy="1223538"/>
          </a:xfrm>
        </p:grpSpPr>
        <p:sp>
          <p:nvSpPr>
            <p:cNvPr name="TextBox 8" id="8"/>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9" id="9"/>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7"/>
              <a:stretch>
                <a:fillRect l="0" t="0" r="0" b="0"/>
              </a:stretch>
            </a:blipFill>
          </p:spPr>
        </p:sp>
      </p:grpSp>
      <p:sp>
        <p:nvSpPr>
          <p:cNvPr name="TextBox 10" id="10"/>
          <p:cNvSpPr txBox="true"/>
          <p:nvPr/>
        </p:nvSpPr>
        <p:spPr>
          <a:xfrm rot="0">
            <a:off x="996031" y="2394687"/>
            <a:ext cx="13019697" cy="2267108"/>
          </a:xfrm>
          <a:prstGeom prst="rect">
            <a:avLst/>
          </a:prstGeom>
        </p:spPr>
        <p:txBody>
          <a:bodyPr anchor="t" rtlCol="false" tIns="0" lIns="0" bIns="0" rIns="0">
            <a:spAutoFit/>
          </a:bodyPr>
          <a:lstStyle/>
          <a:p>
            <a:pPr algn="l">
              <a:lnSpc>
                <a:spcPts val="8263"/>
              </a:lnSpc>
            </a:pPr>
            <a:r>
              <a:rPr lang="en-US" sz="7512">
                <a:solidFill>
                  <a:srgbClr val="C1FF72"/>
                </a:solidFill>
                <a:latin typeface="Bungee"/>
                <a:ea typeface="Bungee"/>
                <a:cs typeface="Bungee"/>
                <a:sym typeface="Bungee"/>
              </a:rPr>
              <a:t>Khi nào nên dùng SVM?</a:t>
            </a:r>
          </a:p>
          <a:p>
            <a:pPr algn="l">
              <a:lnSpc>
                <a:spcPts val="826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TextBox 2" id="2"/>
          <p:cNvSpPr txBox="true"/>
          <p:nvPr/>
        </p:nvSpPr>
        <p:spPr>
          <a:xfrm rot="0">
            <a:off x="2634151" y="2429296"/>
            <a:ext cx="13019697" cy="1219358"/>
          </a:xfrm>
          <a:prstGeom prst="rect">
            <a:avLst/>
          </a:prstGeom>
        </p:spPr>
        <p:txBody>
          <a:bodyPr anchor="t" rtlCol="false" tIns="0" lIns="0" bIns="0" rIns="0">
            <a:spAutoFit/>
          </a:bodyPr>
          <a:lstStyle/>
          <a:p>
            <a:pPr algn="ctr">
              <a:lnSpc>
                <a:spcPts val="8263"/>
              </a:lnSpc>
            </a:pPr>
            <a:r>
              <a:rPr lang="en-US" sz="7512">
                <a:solidFill>
                  <a:srgbClr val="C1FF72"/>
                </a:solidFill>
                <a:latin typeface="Bungee"/>
                <a:ea typeface="Bungee"/>
                <a:cs typeface="Bungee"/>
                <a:sym typeface="Bungee"/>
              </a:rPr>
              <a:t>KẾT LUẬN</a:t>
            </a:r>
          </a:p>
        </p:txBody>
      </p:sp>
      <p:sp>
        <p:nvSpPr>
          <p:cNvPr name="TextBox 3" id="3"/>
          <p:cNvSpPr txBox="true"/>
          <p:nvPr/>
        </p:nvSpPr>
        <p:spPr>
          <a:xfrm rot="0">
            <a:off x="1523123" y="4391765"/>
            <a:ext cx="15381592" cy="2795906"/>
          </a:xfrm>
          <a:prstGeom prst="rect">
            <a:avLst/>
          </a:prstGeom>
        </p:spPr>
        <p:txBody>
          <a:bodyPr anchor="t" rtlCol="false" tIns="0" lIns="0" bIns="0" rIns="0">
            <a:spAutoFit/>
          </a:bodyPr>
          <a:lstStyle/>
          <a:p>
            <a:pPr algn="just">
              <a:lnSpc>
                <a:spcPts val="3639"/>
              </a:lnSpc>
            </a:pPr>
            <a:r>
              <a:rPr lang="en-US" sz="2599" spc="-103">
                <a:solidFill>
                  <a:srgbClr val="D9D9D9"/>
                </a:solidFill>
                <a:latin typeface="Maven Pro"/>
                <a:ea typeface="Maven Pro"/>
                <a:cs typeface="Maven Pro"/>
                <a:sym typeface="Maven Pro"/>
              </a:rPr>
              <a:t>"Tổng kết lại, Support Vector Machine không chỉ là một thuật toán phân loại đơn thuần, mà là một minh chứng điển hình cho việc ứng dụng lý thuyết tối ưu hóa vào học máy. Mặc dù có những rào cản về quy mô dữ liệu lớn, nhưng với khả năng xử lý không gian cao chiều và tính bền vững thông qua việc tối ưu hóa lề (margin), SVM vẫn là một nền tảng lý thuyết quan trọng và là công cụ không thể thiếu trong kho vũ khí của bất kỳ nhà nghiên cứu học máy nào."</a:t>
            </a:r>
          </a:p>
          <a:p>
            <a:pPr algn="just">
              <a:lnSpc>
                <a:spcPts val="4199"/>
              </a:lnSpc>
            </a:pPr>
          </a:p>
        </p:txBody>
      </p:sp>
      <p:sp>
        <p:nvSpPr>
          <p:cNvPr name="Freeform 4" id="4"/>
          <p:cNvSpPr/>
          <p:nvPr/>
        </p:nvSpPr>
        <p:spPr>
          <a:xfrm flipH="false" flipV="false" rot="0">
            <a:off x="6669202" y="834251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550129" y="7987933"/>
            <a:ext cx="709171" cy="709171"/>
          </a:xfrm>
          <a:custGeom>
            <a:avLst/>
            <a:gdLst/>
            <a:ahLst/>
            <a:cxnLst/>
            <a:rect r="r" b="b" t="t" l="l"/>
            <a:pathLst>
              <a:path h="709171" w="709171">
                <a:moveTo>
                  <a:pt x="0" y="0"/>
                </a:moveTo>
                <a:lnTo>
                  <a:pt x="709171" y="0"/>
                </a:lnTo>
                <a:lnTo>
                  <a:pt x="709171" y="709171"/>
                </a:lnTo>
                <a:lnTo>
                  <a:pt x="0" y="7091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77484" y="227247"/>
            <a:ext cx="5480565" cy="917654"/>
            <a:chOff x="0" y="0"/>
            <a:chExt cx="7307420" cy="1223538"/>
          </a:xfrm>
        </p:grpSpPr>
        <p:sp>
          <p:nvSpPr>
            <p:cNvPr name="TextBox 7" id="7"/>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8" id="8"/>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6"/>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0">
            <a:off x="16187417" y="466283"/>
            <a:ext cx="1461248" cy="443023"/>
            <a:chOff x="0" y="0"/>
            <a:chExt cx="384856" cy="116681"/>
          </a:xfrm>
        </p:grpSpPr>
        <p:sp>
          <p:nvSpPr>
            <p:cNvPr name="Freeform 3" id="3"/>
            <p:cNvSpPr/>
            <p:nvPr/>
          </p:nvSpPr>
          <p:spPr>
            <a:xfrm flipH="false" flipV="false" rot="0">
              <a:off x="0" y="0"/>
              <a:ext cx="384856" cy="116681"/>
            </a:xfrm>
            <a:custGeom>
              <a:avLst/>
              <a:gdLst/>
              <a:ahLst/>
              <a:cxnLst/>
              <a:rect r="r" b="b" t="t" l="l"/>
              <a:pathLst>
                <a:path h="116681" w="384856">
                  <a:moveTo>
                    <a:pt x="58340" y="0"/>
                  </a:moveTo>
                  <a:lnTo>
                    <a:pt x="326515" y="0"/>
                  </a:lnTo>
                  <a:cubicBezTo>
                    <a:pt x="341988" y="0"/>
                    <a:pt x="356827" y="6147"/>
                    <a:pt x="367768" y="17088"/>
                  </a:cubicBezTo>
                  <a:cubicBezTo>
                    <a:pt x="378709" y="28028"/>
                    <a:pt x="384856" y="42868"/>
                    <a:pt x="384856" y="58340"/>
                  </a:cubicBezTo>
                  <a:lnTo>
                    <a:pt x="384856" y="58340"/>
                  </a:lnTo>
                  <a:cubicBezTo>
                    <a:pt x="384856" y="73813"/>
                    <a:pt x="378709" y="88652"/>
                    <a:pt x="367768" y="99593"/>
                  </a:cubicBezTo>
                  <a:cubicBezTo>
                    <a:pt x="356827" y="110534"/>
                    <a:pt x="341988" y="116681"/>
                    <a:pt x="326515" y="116681"/>
                  </a:cubicBezTo>
                  <a:lnTo>
                    <a:pt x="58340" y="116681"/>
                  </a:lnTo>
                  <a:cubicBezTo>
                    <a:pt x="42868" y="116681"/>
                    <a:pt x="28028" y="110534"/>
                    <a:pt x="17088" y="99593"/>
                  </a:cubicBezTo>
                  <a:cubicBezTo>
                    <a:pt x="6147" y="88652"/>
                    <a:pt x="0" y="73813"/>
                    <a:pt x="0" y="58340"/>
                  </a:cubicBezTo>
                  <a:lnTo>
                    <a:pt x="0" y="58340"/>
                  </a:lnTo>
                  <a:cubicBezTo>
                    <a:pt x="0" y="42868"/>
                    <a:pt x="6147" y="28028"/>
                    <a:pt x="17088" y="17088"/>
                  </a:cubicBezTo>
                  <a:cubicBezTo>
                    <a:pt x="28028" y="6147"/>
                    <a:pt x="42868" y="0"/>
                    <a:pt x="58340" y="0"/>
                  </a:cubicBezTo>
                  <a:close/>
                </a:path>
              </a:pathLst>
            </a:custGeom>
            <a:solidFill>
              <a:srgbClr val="000000">
                <a:alpha val="0"/>
              </a:srgbClr>
            </a:solidFill>
            <a:ln w="9525" cap="rnd">
              <a:solidFill>
                <a:srgbClr val="737373"/>
              </a:solidFill>
              <a:prstDash val="solid"/>
              <a:round/>
            </a:ln>
          </p:spPr>
        </p:sp>
        <p:sp>
          <p:nvSpPr>
            <p:cNvPr name="TextBox 4" id="4"/>
            <p:cNvSpPr txBox="true"/>
            <p:nvPr/>
          </p:nvSpPr>
          <p:spPr>
            <a:xfrm>
              <a:off x="0" y="38100"/>
              <a:ext cx="384856" cy="78581"/>
            </a:xfrm>
            <a:prstGeom prst="rect">
              <a:avLst/>
            </a:prstGeom>
          </p:spPr>
          <p:txBody>
            <a:bodyPr anchor="ctr" rtlCol="false" tIns="50800" lIns="50800" bIns="50800" rIns="50800"/>
            <a:lstStyle/>
            <a:p>
              <a:pPr algn="ctr">
                <a:lnSpc>
                  <a:spcPts val="2112"/>
                </a:lnSpc>
              </a:pPr>
            </a:p>
          </p:txBody>
        </p:sp>
      </p:grpSp>
      <p:sp>
        <p:nvSpPr>
          <p:cNvPr name="TextBox 5" id="5"/>
          <p:cNvSpPr txBox="true"/>
          <p:nvPr/>
        </p:nvSpPr>
        <p:spPr>
          <a:xfrm rot="0">
            <a:off x="2607391" y="3750341"/>
            <a:ext cx="13073218" cy="1297603"/>
          </a:xfrm>
          <a:prstGeom prst="rect">
            <a:avLst/>
          </a:prstGeom>
        </p:spPr>
        <p:txBody>
          <a:bodyPr anchor="t" rtlCol="false" tIns="0" lIns="0" bIns="0" rIns="0">
            <a:spAutoFit/>
          </a:bodyPr>
          <a:lstStyle/>
          <a:p>
            <a:pPr algn="ctr">
              <a:lnSpc>
                <a:spcPts val="8152"/>
              </a:lnSpc>
            </a:pPr>
            <a:r>
              <a:rPr lang="en-US" sz="9057">
                <a:solidFill>
                  <a:srgbClr val="C1FF72"/>
                </a:solidFill>
                <a:latin typeface="Bungee"/>
                <a:ea typeface="Bungee"/>
                <a:cs typeface="Bungee"/>
                <a:sym typeface="Bungee"/>
              </a:rPr>
              <a:t>Thank You</a:t>
            </a:r>
          </a:p>
        </p:txBody>
      </p:sp>
      <p:sp>
        <p:nvSpPr>
          <p:cNvPr name="Freeform 6" id="6"/>
          <p:cNvSpPr/>
          <p:nvPr/>
        </p:nvSpPr>
        <p:spPr>
          <a:xfrm flipH="false" flipV="false" rot="0">
            <a:off x="8905610" y="2813402"/>
            <a:ext cx="476779" cy="119195"/>
          </a:xfrm>
          <a:custGeom>
            <a:avLst/>
            <a:gdLst/>
            <a:ahLst/>
            <a:cxnLst/>
            <a:rect r="r" b="b" t="t" l="l"/>
            <a:pathLst>
              <a:path h="119195" w="476779">
                <a:moveTo>
                  <a:pt x="0" y="0"/>
                </a:moveTo>
                <a:lnTo>
                  <a:pt x="476780" y="0"/>
                </a:lnTo>
                <a:lnTo>
                  <a:pt x="476780" y="119194"/>
                </a:lnTo>
                <a:lnTo>
                  <a:pt x="0" y="119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584095">
            <a:off x="1236524" y="3140420"/>
            <a:ext cx="2686958" cy="2686958"/>
            <a:chOff x="0" y="0"/>
            <a:chExt cx="6350000" cy="6350000"/>
          </a:xfrm>
        </p:grpSpPr>
        <p:sp>
          <p:nvSpPr>
            <p:cNvPr name="Freeform 8" id="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16653" t="0" r="-16653" b="0"/>
              </a:stretch>
            </a:blipFill>
          </p:spPr>
        </p:sp>
      </p:grpSp>
      <p:sp>
        <p:nvSpPr>
          <p:cNvPr name="Freeform 9" id="9"/>
          <p:cNvSpPr/>
          <p:nvPr/>
        </p:nvSpPr>
        <p:spPr>
          <a:xfrm flipH="false" flipV="false" rot="0">
            <a:off x="3740755" y="4091436"/>
            <a:ext cx="781100" cy="781100"/>
          </a:xfrm>
          <a:custGeom>
            <a:avLst/>
            <a:gdLst/>
            <a:ahLst/>
            <a:cxnLst/>
            <a:rect r="r" b="b" t="t" l="l"/>
            <a:pathLst>
              <a:path h="781100" w="781100">
                <a:moveTo>
                  <a:pt x="0" y="0"/>
                </a:moveTo>
                <a:lnTo>
                  <a:pt x="781101" y="0"/>
                </a:lnTo>
                <a:lnTo>
                  <a:pt x="781101" y="781100"/>
                </a:lnTo>
                <a:lnTo>
                  <a:pt x="0" y="781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578107">
            <a:off x="14366431" y="3138507"/>
            <a:ext cx="2686958" cy="2686958"/>
            <a:chOff x="0" y="0"/>
            <a:chExt cx="6350000" cy="6350000"/>
          </a:xfrm>
        </p:grpSpPr>
        <p:sp>
          <p:nvSpPr>
            <p:cNvPr name="Freeform 11" id="11"/>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759" t="0" r="-2759" b="0"/>
              </a:stretch>
            </a:blipFill>
          </p:spPr>
        </p:sp>
      </p:grpSp>
      <p:sp>
        <p:nvSpPr>
          <p:cNvPr name="Freeform 12" id="12"/>
          <p:cNvSpPr/>
          <p:nvPr/>
        </p:nvSpPr>
        <p:spPr>
          <a:xfrm flipH="false" flipV="false" rot="0">
            <a:off x="13769971" y="4093349"/>
            <a:ext cx="781100" cy="781100"/>
          </a:xfrm>
          <a:custGeom>
            <a:avLst/>
            <a:gdLst/>
            <a:ahLst/>
            <a:cxnLst/>
            <a:rect r="r" b="b" t="t" l="l"/>
            <a:pathLst>
              <a:path h="781100" w="781100">
                <a:moveTo>
                  <a:pt x="0" y="0"/>
                </a:moveTo>
                <a:lnTo>
                  <a:pt x="781100" y="0"/>
                </a:lnTo>
                <a:lnTo>
                  <a:pt x="781100" y="781100"/>
                </a:lnTo>
                <a:lnTo>
                  <a:pt x="0" y="781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50928" y="6778152"/>
            <a:ext cx="1616773" cy="884816"/>
          </a:xfrm>
          <a:custGeom>
            <a:avLst/>
            <a:gdLst/>
            <a:ahLst/>
            <a:cxnLst/>
            <a:rect r="r" b="b" t="t" l="l"/>
            <a:pathLst>
              <a:path h="884816" w="1616773">
                <a:moveTo>
                  <a:pt x="0" y="0"/>
                </a:moveTo>
                <a:lnTo>
                  <a:pt x="1616773" y="0"/>
                </a:lnTo>
                <a:lnTo>
                  <a:pt x="1616773" y="884816"/>
                </a:lnTo>
                <a:lnTo>
                  <a:pt x="0" y="8848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5620299" y="6778152"/>
            <a:ext cx="1616773" cy="884816"/>
          </a:xfrm>
          <a:custGeom>
            <a:avLst/>
            <a:gdLst/>
            <a:ahLst/>
            <a:cxnLst/>
            <a:rect r="r" b="b" t="t" l="l"/>
            <a:pathLst>
              <a:path h="884816" w="1616773">
                <a:moveTo>
                  <a:pt x="0" y="0"/>
                </a:moveTo>
                <a:lnTo>
                  <a:pt x="1616773" y="0"/>
                </a:lnTo>
                <a:lnTo>
                  <a:pt x="1616773" y="884816"/>
                </a:lnTo>
                <a:lnTo>
                  <a:pt x="0" y="8848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277484" y="227247"/>
            <a:ext cx="5480565" cy="917654"/>
            <a:chOff x="0" y="0"/>
            <a:chExt cx="7307420" cy="1223538"/>
          </a:xfrm>
        </p:grpSpPr>
        <p:sp>
          <p:nvSpPr>
            <p:cNvPr name="TextBox 16" id="16"/>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7" id="17"/>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10"/>
              <a:stretch>
                <a:fillRect l="0" t="0" r="0" b="0"/>
              </a:stretch>
            </a:blipFill>
          </p:spPr>
        </p:sp>
      </p:grpSp>
      <p:sp>
        <p:nvSpPr>
          <p:cNvPr name="TextBox 18" id="18"/>
          <p:cNvSpPr txBox="true"/>
          <p:nvPr/>
        </p:nvSpPr>
        <p:spPr>
          <a:xfrm rot="0">
            <a:off x="4519943" y="6205250"/>
            <a:ext cx="9248115" cy="821057"/>
          </a:xfrm>
          <a:prstGeom prst="rect">
            <a:avLst/>
          </a:prstGeom>
        </p:spPr>
        <p:txBody>
          <a:bodyPr anchor="t" rtlCol="false" tIns="0" lIns="0" bIns="0" rIns="0">
            <a:spAutoFit/>
          </a:bodyPr>
          <a:lstStyle/>
          <a:p>
            <a:pPr algn="ctr">
              <a:lnSpc>
                <a:spcPts val="6719"/>
              </a:lnSpc>
              <a:spcBef>
                <a:spcPct val="0"/>
              </a:spcBef>
            </a:pPr>
            <a:r>
              <a:rPr lang="en-US" sz="4799">
                <a:solidFill>
                  <a:srgbClr val="D9D9D9"/>
                </a:solidFill>
                <a:latin typeface="Maven Pro"/>
                <a:ea typeface="Maven Pro"/>
                <a:cs typeface="Maven Pro"/>
                <a:sym typeface="Maven Pro"/>
              </a:rPr>
              <a:t>Thank you for 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578107">
            <a:off x="11931383" y="3546342"/>
            <a:ext cx="4948683" cy="4948683"/>
            <a:chOff x="0" y="0"/>
            <a:chExt cx="6350000" cy="6350000"/>
          </a:xfrm>
        </p:grpSpPr>
        <p:sp>
          <p:nvSpPr>
            <p:cNvPr name="Freeform 3" id="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9736" t="0" r="-9736" b="0"/>
              </a:stretch>
            </a:blipFill>
          </p:spPr>
        </p:sp>
      </p:grpSp>
      <p:sp>
        <p:nvSpPr>
          <p:cNvPr name="Freeform 4" id="4"/>
          <p:cNvSpPr/>
          <p:nvPr/>
        </p:nvSpPr>
        <p:spPr>
          <a:xfrm flipH="false" flipV="false" rot="0">
            <a:off x="11472508" y="8907350"/>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91596" y="4189941"/>
            <a:ext cx="953559" cy="953559"/>
          </a:xfrm>
          <a:custGeom>
            <a:avLst/>
            <a:gdLst/>
            <a:ahLst/>
            <a:cxnLst/>
            <a:rect r="r" b="b" t="t" l="l"/>
            <a:pathLst>
              <a:path h="953559" w="953559">
                <a:moveTo>
                  <a:pt x="0" y="0"/>
                </a:moveTo>
                <a:lnTo>
                  <a:pt x="953558" y="0"/>
                </a:lnTo>
                <a:lnTo>
                  <a:pt x="953558" y="953559"/>
                </a:lnTo>
                <a:lnTo>
                  <a:pt x="0" y="953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3431" y="8455933"/>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77484" y="227247"/>
            <a:ext cx="5480565" cy="917654"/>
            <a:chOff x="0" y="0"/>
            <a:chExt cx="7307420" cy="1223538"/>
          </a:xfrm>
        </p:grpSpPr>
        <p:sp>
          <p:nvSpPr>
            <p:cNvPr name="TextBox 8" id="8"/>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9" id="9"/>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9"/>
              <a:stretch>
                <a:fillRect l="0" t="0" r="0" b="0"/>
              </a:stretch>
            </a:blipFill>
          </p:spPr>
        </p:sp>
      </p:grpSp>
      <p:sp>
        <p:nvSpPr>
          <p:cNvPr name="TextBox 10" id="10"/>
          <p:cNvSpPr txBox="true"/>
          <p:nvPr/>
        </p:nvSpPr>
        <p:spPr>
          <a:xfrm rot="0">
            <a:off x="1028700" y="2768136"/>
            <a:ext cx="10443808" cy="1119159"/>
          </a:xfrm>
          <a:prstGeom prst="rect">
            <a:avLst/>
          </a:prstGeom>
        </p:spPr>
        <p:txBody>
          <a:bodyPr anchor="t" rtlCol="false" tIns="0" lIns="0" bIns="0" rIns="0">
            <a:spAutoFit/>
          </a:bodyPr>
          <a:lstStyle/>
          <a:p>
            <a:pPr algn="l">
              <a:lnSpc>
                <a:spcPts val="7086"/>
              </a:lnSpc>
            </a:pPr>
            <a:r>
              <a:rPr lang="en-US" sz="7874">
                <a:solidFill>
                  <a:srgbClr val="C1FF72"/>
                </a:solidFill>
                <a:latin typeface="Bungee"/>
                <a:ea typeface="Bungee"/>
                <a:cs typeface="Bungee"/>
                <a:sym typeface="Bungee"/>
              </a:rPr>
              <a:t>Introduction</a:t>
            </a:r>
          </a:p>
        </p:txBody>
      </p:sp>
      <p:sp>
        <p:nvSpPr>
          <p:cNvPr name="TextBox 11" id="11"/>
          <p:cNvSpPr txBox="true"/>
          <p:nvPr/>
        </p:nvSpPr>
        <p:spPr>
          <a:xfrm rot="0">
            <a:off x="4060017" y="4619096"/>
            <a:ext cx="6683055" cy="25012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Support Vector </a:t>
            </a:r>
            <a:r>
              <a:rPr lang="en-US" sz="2400" spc="-96">
                <a:solidFill>
                  <a:srgbClr val="D9D9D9"/>
                </a:solidFill>
                <a:latin typeface="Maven Pro"/>
                <a:ea typeface="Maven Pro"/>
                <a:cs typeface="Maven Pro"/>
                <a:sym typeface="Maven Pro"/>
              </a:rPr>
              <a:t>Machine (SVM) là một thuật toán </a:t>
            </a:r>
            <a:r>
              <a:rPr lang="en-US" sz="2400" spc="-96" u="sng">
                <a:solidFill>
                  <a:srgbClr val="D9D9D9"/>
                </a:solidFill>
                <a:latin typeface="Maven Pro"/>
                <a:ea typeface="Maven Pro"/>
                <a:cs typeface="Maven Pro"/>
                <a:sym typeface="Maven Pro"/>
                <a:hlinkClick r:id="rId10" tooltip="https://interdata.vn/blog/supervised-learning-la-gi/"/>
              </a:rPr>
              <a:t>học có giám sát</a:t>
            </a:r>
            <a:r>
              <a:rPr lang="en-US" sz="2400" spc="-96">
                <a:solidFill>
                  <a:srgbClr val="D9D9D9"/>
                </a:solidFill>
                <a:latin typeface="Maven Pro"/>
                <a:ea typeface="Maven Pro"/>
                <a:cs typeface="Maven Pro"/>
                <a:sym typeface="Maven Pro"/>
              </a:rPr>
              <a:t> được ứng dụng để xử lý tín hiệu, y tế, </a:t>
            </a:r>
            <a:r>
              <a:rPr lang="en-US" sz="2400" spc="-96" u="sng">
                <a:solidFill>
                  <a:srgbClr val="D9D9D9"/>
                </a:solidFill>
                <a:latin typeface="Maven Pro"/>
                <a:ea typeface="Maven Pro"/>
                <a:cs typeface="Maven Pro"/>
                <a:sym typeface="Maven Pro"/>
                <a:hlinkClick r:id="rId11" tooltip="https://interdata.vn/blog/natural-language-processing-la-gi/"/>
              </a:rPr>
              <a:t>xử lý ngôn ngữ tự nhiên</a:t>
            </a:r>
            <a:r>
              <a:rPr lang="en-US" sz="2400" spc="-96">
                <a:solidFill>
                  <a:srgbClr val="D9D9D9"/>
                </a:solidFill>
                <a:latin typeface="Maven Pro"/>
                <a:ea typeface="Maven Pro"/>
                <a:cs typeface="Maven Pro"/>
                <a:sym typeface="Maven Pro"/>
              </a:rPr>
              <a:t>, </a:t>
            </a:r>
            <a:r>
              <a:rPr lang="en-US" sz="2400" spc="-96" u="sng">
                <a:solidFill>
                  <a:srgbClr val="D9D9D9"/>
                </a:solidFill>
                <a:latin typeface="Maven Pro"/>
                <a:ea typeface="Maven Pro"/>
                <a:cs typeface="Maven Pro"/>
                <a:sym typeface="Maven Pro"/>
                <a:hlinkClick r:id="rId12" tooltip="https://interdata.vn/blog/speech-recognition-la-gi/"/>
              </a:rPr>
              <a:t>nhận dạng giọng nói</a:t>
            </a:r>
            <a:r>
              <a:rPr lang="en-US" sz="2400" spc="-96">
                <a:solidFill>
                  <a:srgbClr val="D9D9D9"/>
                </a:solidFill>
                <a:latin typeface="Maven Pro"/>
                <a:ea typeface="Maven Pro"/>
                <a:cs typeface="Maven Pro"/>
                <a:sym typeface="Maven Pro"/>
              </a:rPr>
              <a:t> và hình ảnh, được sử dụng rộng rãi trong các bài toán phân loại và hồi quy.</a:t>
            </a:r>
          </a:p>
          <a:p>
            <a:pPr algn="just">
              <a:lnSpc>
                <a:spcPts val="3359"/>
              </a:lnSpc>
            </a:pPr>
          </a:p>
        </p:txBody>
      </p:sp>
      <p:sp>
        <p:nvSpPr>
          <p:cNvPr name="TextBox 12" id="12"/>
          <p:cNvSpPr txBox="true"/>
          <p:nvPr/>
        </p:nvSpPr>
        <p:spPr>
          <a:xfrm rot="0">
            <a:off x="4060017" y="7176135"/>
            <a:ext cx="6828205" cy="20821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Mục tiêu: tìm ra một siêu phẳng (hyperplane) sao cho có thể phân tách tối ưu các điểm dữ liệu thuộc hai lớp khác nhau. “Tối ưu” ở đây nghĩa là tìm siêu phẳng tạo ra khoảng cách lớn nhất (margin) giữa hai lớp dữ liệu.</a:t>
            </a:r>
          </a:p>
        </p:txBody>
      </p:sp>
      <p:sp>
        <p:nvSpPr>
          <p:cNvPr name="TextBox 13" id="13"/>
          <p:cNvSpPr txBox="true"/>
          <p:nvPr/>
        </p:nvSpPr>
        <p:spPr>
          <a:xfrm rot="0">
            <a:off x="1028700" y="5048250"/>
            <a:ext cx="3417761" cy="453390"/>
          </a:xfrm>
          <a:prstGeom prst="rect">
            <a:avLst/>
          </a:prstGeom>
        </p:spPr>
        <p:txBody>
          <a:bodyPr anchor="t" rtlCol="false" tIns="0" lIns="0" bIns="0" rIns="0">
            <a:spAutoFit/>
          </a:bodyPr>
          <a:lstStyle/>
          <a:p>
            <a:pPr algn="l">
              <a:lnSpc>
                <a:spcPts val="3359"/>
              </a:lnSpc>
            </a:pPr>
            <a:r>
              <a:rPr lang="en-US" sz="2400" spc="-96">
                <a:solidFill>
                  <a:srgbClr val="D9D9D9"/>
                </a:solidFill>
                <a:latin typeface="Bungee"/>
                <a:ea typeface="Bungee"/>
                <a:cs typeface="Bungee"/>
                <a:sym typeface="Bungee"/>
              </a:rPr>
              <a:t>Khái niệm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578107">
            <a:off x="11931383" y="3546342"/>
            <a:ext cx="4948683" cy="4948683"/>
            <a:chOff x="0" y="0"/>
            <a:chExt cx="6350000" cy="6350000"/>
          </a:xfrm>
        </p:grpSpPr>
        <p:sp>
          <p:nvSpPr>
            <p:cNvPr name="Freeform 3" id="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38871" t="0" r="-38871" b="0"/>
              </a:stretch>
            </a:blipFill>
          </p:spPr>
        </p:sp>
      </p:grpSp>
      <p:sp>
        <p:nvSpPr>
          <p:cNvPr name="Freeform 4" id="4"/>
          <p:cNvSpPr/>
          <p:nvPr/>
        </p:nvSpPr>
        <p:spPr>
          <a:xfrm flipH="false" flipV="false" rot="0">
            <a:off x="11472508" y="8907350"/>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91596" y="4189941"/>
            <a:ext cx="953559" cy="953559"/>
          </a:xfrm>
          <a:custGeom>
            <a:avLst/>
            <a:gdLst/>
            <a:ahLst/>
            <a:cxnLst/>
            <a:rect r="r" b="b" t="t" l="l"/>
            <a:pathLst>
              <a:path h="953559" w="953559">
                <a:moveTo>
                  <a:pt x="0" y="0"/>
                </a:moveTo>
                <a:lnTo>
                  <a:pt x="953558" y="0"/>
                </a:lnTo>
                <a:lnTo>
                  <a:pt x="953558" y="953559"/>
                </a:lnTo>
                <a:lnTo>
                  <a:pt x="0" y="953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3431" y="8455933"/>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77484" y="227247"/>
            <a:ext cx="5480565" cy="917654"/>
            <a:chOff x="0" y="0"/>
            <a:chExt cx="7307420" cy="1223538"/>
          </a:xfrm>
        </p:grpSpPr>
        <p:sp>
          <p:nvSpPr>
            <p:cNvPr name="TextBox 8" id="8"/>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9" id="9"/>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9"/>
              <a:stretch>
                <a:fillRect l="0" t="0" r="0" b="0"/>
              </a:stretch>
            </a:blipFill>
          </p:spPr>
        </p:sp>
      </p:grpSp>
      <p:sp>
        <p:nvSpPr>
          <p:cNvPr name="TextBox 10" id="10"/>
          <p:cNvSpPr txBox="true"/>
          <p:nvPr/>
        </p:nvSpPr>
        <p:spPr>
          <a:xfrm rot="0">
            <a:off x="3673647" y="5095875"/>
            <a:ext cx="6683055" cy="20821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Support Vector </a:t>
            </a:r>
            <a:r>
              <a:rPr lang="en-US" sz="2400" spc="-96">
                <a:solidFill>
                  <a:srgbClr val="D9D9D9"/>
                </a:solidFill>
                <a:latin typeface="Maven Pro"/>
                <a:ea typeface="Maven Pro"/>
                <a:cs typeface="Maven Pro"/>
                <a:sym typeface="Maven Pro"/>
              </a:rPr>
              <a:t>Machine được chia thành </a:t>
            </a:r>
            <a:r>
              <a:rPr lang="en-US" sz="2400" spc="-96" u="none">
                <a:solidFill>
                  <a:srgbClr val="D9D9D9"/>
                </a:solidFill>
                <a:latin typeface="Maven Pro"/>
                <a:ea typeface="Maven Pro"/>
                <a:cs typeface="Maven Pro"/>
                <a:sym typeface="Maven Pro"/>
              </a:rPr>
              <a:t>h</a:t>
            </a:r>
            <a:r>
              <a:rPr lang="en-US" sz="2400" spc="-96">
                <a:solidFill>
                  <a:srgbClr val="D9D9D9"/>
                </a:solidFill>
                <a:latin typeface="Maven Pro"/>
                <a:ea typeface="Maven Pro"/>
                <a:cs typeface="Maven Pro"/>
                <a:sym typeface="Maven Pro"/>
              </a:rPr>
              <a:t>a</a:t>
            </a:r>
            <a:r>
              <a:rPr lang="en-US" sz="2400" spc="-96" u="none">
                <a:solidFill>
                  <a:srgbClr val="D9D9D9"/>
                </a:solidFill>
                <a:latin typeface="Maven Pro"/>
                <a:ea typeface="Maven Pro"/>
                <a:cs typeface="Maven Pro"/>
                <a:sym typeface="Maven Pro"/>
              </a:rPr>
              <a:t>i </a:t>
            </a:r>
            <a:r>
              <a:rPr lang="en-US" sz="2400" spc="-96">
                <a:solidFill>
                  <a:srgbClr val="D9D9D9"/>
                </a:solidFill>
                <a:latin typeface="Maven Pro"/>
                <a:ea typeface="Maven Pro"/>
                <a:cs typeface="Maven Pro"/>
                <a:sym typeface="Maven Pro"/>
              </a:rPr>
              <a:t>loại chính: </a:t>
            </a:r>
          </a:p>
          <a:p>
            <a:pPr algn="just">
              <a:lnSpc>
                <a:spcPts val="3359"/>
              </a:lnSpc>
            </a:pPr>
            <a:r>
              <a:rPr lang="en-US" sz="2400" spc="-96">
                <a:solidFill>
                  <a:srgbClr val="D9D9D9"/>
                </a:solidFill>
                <a:latin typeface="Maven Pro"/>
                <a:ea typeface="Maven Pro"/>
                <a:cs typeface="Maven Pro"/>
                <a:sym typeface="Maven Pro"/>
              </a:rPr>
              <a:t>+ SVM tuyế</a:t>
            </a:r>
            <a:r>
              <a:rPr lang="en-US" sz="2400" spc="-96" u="none">
                <a:solidFill>
                  <a:srgbClr val="D9D9D9"/>
                </a:solidFill>
                <a:latin typeface="Maven Pro"/>
                <a:ea typeface="Maven Pro"/>
                <a:cs typeface="Maven Pro"/>
                <a:sym typeface="Maven Pro"/>
              </a:rPr>
              <a:t>n t</a:t>
            </a:r>
            <a:r>
              <a:rPr lang="en-US" sz="2400" spc="-96">
                <a:solidFill>
                  <a:srgbClr val="D9D9D9"/>
                </a:solidFill>
                <a:latin typeface="Maven Pro"/>
                <a:ea typeface="Maven Pro"/>
                <a:cs typeface="Maven Pro"/>
                <a:sym typeface="Maven Pro"/>
              </a:rPr>
              <a:t>í</a:t>
            </a:r>
            <a:r>
              <a:rPr lang="en-US" sz="2400" spc="-96" u="none">
                <a:solidFill>
                  <a:srgbClr val="D9D9D9"/>
                </a:solidFill>
                <a:latin typeface="Maven Pro"/>
                <a:ea typeface="Maven Pro"/>
                <a:cs typeface="Maven Pro"/>
                <a:sym typeface="Maven Pro"/>
              </a:rPr>
              <a:t>nh</a:t>
            </a:r>
            <a:r>
              <a:rPr lang="en-US" sz="2400" spc="-96">
                <a:solidFill>
                  <a:srgbClr val="D9D9D9"/>
                </a:solidFill>
                <a:latin typeface="Maven Pro"/>
                <a:ea typeface="Maven Pro"/>
                <a:cs typeface="Maven Pro"/>
                <a:sym typeface="Maven Pro"/>
              </a:rPr>
              <a:t> (L</a:t>
            </a:r>
            <a:r>
              <a:rPr lang="en-US" sz="2400" spc="-96" u="none">
                <a:solidFill>
                  <a:srgbClr val="D9D9D9"/>
                </a:solidFill>
                <a:latin typeface="Maven Pro"/>
                <a:ea typeface="Maven Pro"/>
                <a:cs typeface="Maven Pro"/>
                <a:sym typeface="Maven Pro"/>
              </a:rPr>
              <a:t>in</a:t>
            </a:r>
            <a:r>
              <a:rPr lang="en-US" sz="2400" spc="-96">
                <a:solidFill>
                  <a:srgbClr val="D9D9D9"/>
                </a:solidFill>
                <a:latin typeface="Maven Pro"/>
                <a:ea typeface="Maven Pro"/>
                <a:cs typeface="Maven Pro"/>
                <a:sym typeface="Maven Pro"/>
              </a:rPr>
              <a:t>ear</a:t>
            </a:r>
            <a:r>
              <a:rPr lang="en-US" sz="2400" spc="-96" u="none">
                <a:solidFill>
                  <a:srgbClr val="D9D9D9"/>
                </a:solidFill>
                <a:latin typeface="Maven Pro"/>
                <a:ea typeface="Maven Pro"/>
                <a:cs typeface="Maven Pro"/>
                <a:sym typeface="Maven Pro"/>
              </a:rPr>
              <a:t> </a:t>
            </a:r>
            <a:r>
              <a:rPr lang="en-US" sz="2400" spc="-96">
                <a:solidFill>
                  <a:srgbClr val="D9D9D9"/>
                </a:solidFill>
                <a:latin typeface="Maven Pro"/>
                <a:ea typeface="Maven Pro"/>
                <a:cs typeface="Maven Pro"/>
                <a:sym typeface="Maven Pro"/>
              </a:rPr>
              <a:t>SVM) </a:t>
            </a:r>
          </a:p>
          <a:p>
            <a:pPr algn="just">
              <a:lnSpc>
                <a:spcPts val="3359"/>
              </a:lnSpc>
            </a:pPr>
            <a:r>
              <a:rPr lang="en-US" sz="2400" spc="-96">
                <a:solidFill>
                  <a:srgbClr val="D9D9D9"/>
                </a:solidFill>
                <a:latin typeface="Maven Pro"/>
                <a:ea typeface="Maven Pro"/>
                <a:cs typeface="Maven Pro"/>
                <a:sym typeface="Maven Pro"/>
              </a:rPr>
              <a:t>+ SVM phi tuyến (Kernel SVM).</a:t>
            </a:r>
          </a:p>
          <a:p>
            <a:pPr algn="just">
              <a:lnSpc>
                <a:spcPts val="3359"/>
              </a:lnSpc>
            </a:pPr>
          </a:p>
        </p:txBody>
      </p:sp>
      <p:sp>
        <p:nvSpPr>
          <p:cNvPr name="TextBox 11" id="11"/>
          <p:cNvSpPr txBox="true"/>
          <p:nvPr/>
        </p:nvSpPr>
        <p:spPr>
          <a:xfrm rot="0">
            <a:off x="1028700" y="5048250"/>
            <a:ext cx="3417761" cy="453390"/>
          </a:xfrm>
          <a:prstGeom prst="rect">
            <a:avLst/>
          </a:prstGeom>
        </p:spPr>
        <p:txBody>
          <a:bodyPr anchor="t" rtlCol="false" tIns="0" lIns="0" bIns="0" rIns="0">
            <a:spAutoFit/>
          </a:bodyPr>
          <a:lstStyle/>
          <a:p>
            <a:pPr algn="l">
              <a:lnSpc>
                <a:spcPts val="3359"/>
              </a:lnSpc>
            </a:pPr>
            <a:r>
              <a:rPr lang="en-US" sz="2400" spc="-96">
                <a:solidFill>
                  <a:srgbClr val="D9D9D9"/>
                </a:solidFill>
                <a:latin typeface="Bungee"/>
                <a:ea typeface="Bungee"/>
                <a:cs typeface="Bungee"/>
                <a:sym typeface="Bungee"/>
              </a:rPr>
              <a:t>Phân loại</a:t>
            </a:r>
          </a:p>
        </p:txBody>
      </p:sp>
      <p:sp>
        <p:nvSpPr>
          <p:cNvPr name="TextBox 12" id="12"/>
          <p:cNvSpPr txBox="true"/>
          <p:nvPr/>
        </p:nvSpPr>
        <p:spPr>
          <a:xfrm rot="0">
            <a:off x="1028700" y="2768136"/>
            <a:ext cx="10443808" cy="1119159"/>
          </a:xfrm>
          <a:prstGeom prst="rect">
            <a:avLst/>
          </a:prstGeom>
        </p:spPr>
        <p:txBody>
          <a:bodyPr anchor="t" rtlCol="false" tIns="0" lIns="0" bIns="0" rIns="0">
            <a:spAutoFit/>
          </a:bodyPr>
          <a:lstStyle/>
          <a:p>
            <a:pPr algn="l">
              <a:lnSpc>
                <a:spcPts val="7086"/>
              </a:lnSpc>
            </a:pPr>
            <a:r>
              <a:rPr lang="en-US" sz="7874">
                <a:solidFill>
                  <a:srgbClr val="C1FF72"/>
                </a:solidFill>
                <a:latin typeface="Bungee"/>
                <a:ea typeface="Bungee"/>
                <a:cs typeface="Bungee"/>
                <a:sym typeface="Bungee"/>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578107">
            <a:off x="11931383" y="3546342"/>
            <a:ext cx="4948683" cy="4948683"/>
            <a:chOff x="0" y="0"/>
            <a:chExt cx="6350000" cy="6350000"/>
          </a:xfrm>
        </p:grpSpPr>
        <p:sp>
          <p:nvSpPr>
            <p:cNvPr name="Freeform 3" id="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0" t="-2026" r="0" b="-2026"/>
              </a:stretch>
            </a:blipFill>
          </p:spPr>
        </p:sp>
      </p:grpSp>
      <p:sp>
        <p:nvSpPr>
          <p:cNvPr name="Freeform 4" id="4"/>
          <p:cNvSpPr/>
          <p:nvPr/>
        </p:nvSpPr>
        <p:spPr>
          <a:xfrm flipH="false" flipV="false" rot="0">
            <a:off x="11472508" y="8907350"/>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91596" y="4189941"/>
            <a:ext cx="953559" cy="953559"/>
          </a:xfrm>
          <a:custGeom>
            <a:avLst/>
            <a:gdLst/>
            <a:ahLst/>
            <a:cxnLst/>
            <a:rect r="r" b="b" t="t" l="l"/>
            <a:pathLst>
              <a:path h="953559" w="953559">
                <a:moveTo>
                  <a:pt x="0" y="0"/>
                </a:moveTo>
                <a:lnTo>
                  <a:pt x="953558" y="0"/>
                </a:lnTo>
                <a:lnTo>
                  <a:pt x="953558" y="953559"/>
                </a:lnTo>
                <a:lnTo>
                  <a:pt x="0" y="953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060017" y="4619096"/>
            <a:ext cx="6683055" cy="25012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L</a:t>
            </a:r>
            <a:r>
              <a:rPr lang="en-US" sz="2400" spc="-96">
                <a:solidFill>
                  <a:srgbClr val="D9D9D9"/>
                </a:solidFill>
                <a:latin typeface="Maven Pro"/>
                <a:ea typeface="Maven Pro"/>
                <a:cs typeface="Maven Pro"/>
                <a:sym typeface="Maven Pro"/>
              </a:rPr>
              <a:t>inear SVM được sử dụng cho các bài toán mà dữ liệu có thể phân tách</a:t>
            </a:r>
            <a:r>
              <a:rPr lang="en-US" sz="2400" spc="-96" u="none">
                <a:solidFill>
                  <a:srgbClr val="D9D9D9"/>
                </a:solidFill>
                <a:latin typeface="Maven Pro"/>
                <a:ea typeface="Maven Pro"/>
                <a:cs typeface="Maven Pro"/>
                <a:sym typeface="Maven Pro"/>
              </a:rPr>
              <a:t> </a:t>
            </a:r>
            <a:r>
              <a:rPr lang="en-US" sz="2400" spc="-96">
                <a:solidFill>
                  <a:srgbClr val="D9D9D9"/>
                </a:solidFill>
                <a:latin typeface="Maven Pro"/>
                <a:ea typeface="Maven Pro"/>
                <a:cs typeface="Maven Pro"/>
                <a:sym typeface="Maven Pro"/>
              </a:rPr>
              <a:t>rõ</a:t>
            </a:r>
            <a:r>
              <a:rPr lang="en-US" sz="2400" spc="-96" u="none">
                <a:solidFill>
                  <a:srgbClr val="D9D9D9"/>
                </a:solidFill>
                <a:latin typeface="Maven Pro"/>
                <a:ea typeface="Maven Pro"/>
                <a:cs typeface="Maven Pro"/>
                <a:sym typeface="Maven Pro"/>
              </a:rPr>
              <a:t> </a:t>
            </a:r>
            <a:r>
              <a:rPr lang="en-US" sz="2400" spc="-96">
                <a:solidFill>
                  <a:srgbClr val="D9D9D9"/>
                </a:solidFill>
                <a:latin typeface="Maven Pro"/>
                <a:ea typeface="Maven Pro"/>
                <a:cs typeface="Maven Pro"/>
                <a:sym typeface="Maven Pro"/>
              </a:rPr>
              <a:t>rà</a:t>
            </a:r>
            <a:r>
              <a:rPr lang="en-US" sz="2400" spc="-96" u="none">
                <a:solidFill>
                  <a:srgbClr val="D9D9D9"/>
                </a:solidFill>
                <a:latin typeface="Maven Pro"/>
                <a:ea typeface="Maven Pro"/>
                <a:cs typeface="Maven Pro"/>
                <a:sym typeface="Maven Pro"/>
              </a:rPr>
              <a:t>ng </a:t>
            </a:r>
            <a:r>
              <a:rPr lang="en-US" sz="2400" spc="-96">
                <a:solidFill>
                  <a:srgbClr val="D9D9D9"/>
                </a:solidFill>
                <a:latin typeface="Maven Pro"/>
                <a:ea typeface="Maven Pro"/>
                <a:cs typeface="Maven Pro"/>
                <a:sym typeface="Maven Pro"/>
              </a:rPr>
              <a:t>bằ</a:t>
            </a:r>
            <a:r>
              <a:rPr lang="en-US" sz="2400" spc="-96" u="none">
                <a:solidFill>
                  <a:srgbClr val="D9D9D9"/>
                </a:solidFill>
                <a:latin typeface="Maven Pro"/>
                <a:ea typeface="Maven Pro"/>
                <a:cs typeface="Maven Pro"/>
                <a:sym typeface="Maven Pro"/>
              </a:rPr>
              <a:t>ng </a:t>
            </a:r>
            <a:r>
              <a:rPr lang="en-US" sz="2400" spc="-96">
                <a:solidFill>
                  <a:srgbClr val="D9D9D9"/>
                </a:solidFill>
                <a:latin typeface="Maven Pro"/>
                <a:ea typeface="Maven Pro"/>
                <a:cs typeface="Maven Pro"/>
                <a:sym typeface="Maven Pro"/>
              </a:rPr>
              <a:t>mộ</a:t>
            </a:r>
            <a:r>
              <a:rPr lang="en-US" sz="2400" spc="-96" u="none">
                <a:solidFill>
                  <a:srgbClr val="D9D9D9"/>
                </a:solidFill>
                <a:latin typeface="Maven Pro"/>
                <a:ea typeface="Maven Pro"/>
                <a:cs typeface="Maven Pro"/>
                <a:sym typeface="Maven Pro"/>
              </a:rPr>
              <a:t>t </a:t>
            </a:r>
            <a:r>
              <a:rPr lang="en-US" sz="2400" spc="-96">
                <a:solidFill>
                  <a:srgbClr val="D9D9D9"/>
                </a:solidFill>
                <a:latin typeface="Maven Pro"/>
                <a:ea typeface="Maven Pro"/>
                <a:cs typeface="Maven Pro"/>
                <a:sym typeface="Maven Pro"/>
              </a:rPr>
              <a:t>đườ</a:t>
            </a:r>
            <a:r>
              <a:rPr lang="en-US" sz="2400" spc="-96" u="none">
                <a:solidFill>
                  <a:srgbClr val="D9D9D9"/>
                </a:solidFill>
                <a:latin typeface="Maven Pro"/>
                <a:ea typeface="Maven Pro"/>
                <a:cs typeface="Maven Pro"/>
                <a:sym typeface="Maven Pro"/>
              </a:rPr>
              <a:t>n</a:t>
            </a:r>
            <a:r>
              <a:rPr lang="en-US" sz="2400" spc="-96">
                <a:solidFill>
                  <a:srgbClr val="D9D9D9"/>
                </a:solidFill>
                <a:latin typeface="Maven Pro"/>
                <a:ea typeface="Maven Pro"/>
                <a:cs typeface="Maven Pro"/>
                <a:sym typeface="Maven Pro"/>
              </a:rPr>
              <a:t>g t</a:t>
            </a:r>
            <a:r>
              <a:rPr lang="en-US" sz="2400" spc="-96" u="none">
                <a:solidFill>
                  <a:srgbClr val="D9D9D9"/>
                </a:solidFill>
                <a:latin typeface="Maven Pro"/>
                <a:ea typeface="Maven Pro"/>
                <a:cs typeface="Maven Pro"/>
                <a:sym typeface="Maven Pro"/>
              </a:rPr>
              <a:t>h</a:t>
            </a:r>
            <a:r>
              <a:rPr lang="en-US" sz="2400" spc="-96">
                <a:solidFill>
                  <a:srgbClr val="D9D9D9"/>
                </a:solidFill>
                <a:latin typeface="Maven Pro"/>
                <a:ea typeface="Maven Pro"/>
                <a:cs typeface="Maven Pro"/>
                <a:sym typeface="Maven Pro"/>
              </a:rPr>
              <a:t>ẳ</a:t>
            </a:r>
            <a:r>
              <a:rPr lang="en-US" sz="2400" spc="-96" u="none">
                <a:solidFill>
                  <a:srgbClr val="D9D9D9"/>
                </a:solidFill>
                <a:latin typeface="Maven Pro"/>
                <a:ea typeface="Maven Pro"/>
                <a:cs typeface="Maven Pro"/>
                <a:sym typeface="Maven Pro"/>
              </a:rPr>
              <a:t>n</a:t>
            </a:r>
            <a:r>
              <a:rPr lang="en-US" sz="2400" spc="-96">
                <a:solidFill>
                  <a:srgbClr val="D9D9D9"/>
                </a:solidFill>
                <a:latin typeface="Maven Pro"/>
                <a:ea typeface="Maven Pro"/>
                <a:cs typeface="Maven Pro"/>
                <a:sym typeface="Maven Pro"/>
              </a:rPr>
              <a:t>g. K</a:t>
            </a:r>
            <a:r>
              <a:rPr lang="en-US" sz="2400" spc="-96" u="none">
                <a:solidFill>
                  <a:srgbClr val="D9D9D9"/>
                </a:solidFill>
                <a:latin typeface="Maven Pro"/>
                <a:ea typeface="Maven Pro"/>
                <a:cs typeface="Maven Pro"/>
                <a:sym typeface="Maven Pro"/>
              </a:rPr>
              <a:t>h</a:t>
            </a:r>
            <a:r>
              <a:rPr lang="en-US" sz="2400" spc="-96">
                <a:solidFill>
                  <a:srgbClr val="D9D9D9"/>
                </a:solidFill>
                <a:latin typeface="Maven Pro"/>
                <a:ea typeface="Maven Pro"/>
                <a:cs typeface="Maven Pro"/>
                <a:sym typeface="Maven Pro"/>
              </a:rPr>
              <a:t>i </a:t>
            </a:r>
            <a:r>
              <a:rPr lang="en-US" sz="2400" spc="-96" u="sng">
                <a:solidFill>
                  <a:srgbClr val="D9D9D9"/>
                </a:solidFill>
                <a:latin typeface="Maven Pro"/>
                <a:ea typeface="Maven Pro"/>
                <a:cs typeface="Maven Pro"/>
                <a:sym typeface="Maven Pro"/>
                <a:hlinkClick r:id="rId7" tooltip="https://interdata.vn/blog/dataset-la-gi/"/>
              </a:rPr>
              <a:t>tập dữ liệu</a:t>
            </a:r>
            <a:r>
              <a:rPr lang="en-US" sz="2400" spc="-96" u="none">
                <a:solidFill>
                  <a:srgbClr val="D9D9D9"/>
                </a:solidFill>
                <a:latin typeface="Maven Pro"/>
                <a:ea typeface="Maven Pro"/>
                <a:cs typeface="Maven Pro"/>
                <a:sym typeface="Maven Pro"/>
              </a:rPr>
              <a:t> </a:t>
            </a:r>
            <a:r>
              <a:rPr lang="en-US" sz="2400" spc="-96">
                <a:solidFill>
                  <a:srgbClr val="D9D9D9"/>
                </a:solidFill>
                <a:latin typeface="Maven Pro"/>
                <a:ea typeface="Maven Pro"/>
                <a:cs typeface="Maven Pro"/>
                <a:sym typeface="Maven Pro"/>
              </a:rPr>
              <a:t>c</a:t>
            </a:r>
            <a:r>
              <a:rPr lang="en-US" sz="2400" spc="-96" u="none">
                <a:solidFill>
                  <a:srgbClr val="D9D9D9"/>
                </a:solidFill>
                <a:latin typeface="Maven Pro"/>
                <a:ea typeface="Maven Pro"/>
                <a:cs typeface="Maven Pro"/>
                <a:sym typeface="Maven Pro"/>
              </a:rPr>
              <a:t>ó</a:t>
            </a:r>
            <a:r>
              <a:rPr lang="en-US" sz="2400" spc="-96">
                <a:solidFill>
                  <a:srgbClr val="D9D9D9"/>
                </a:solidFill>
                <a:latin typeface="Maven Pro"/>
                <a:ea typeface="Maven Pro"/>
                <a:cs typeface="Maven Pro"/>
                <a:sym typeface="Maven Pro"/>
              </a:rPr>
              <a:t> thể được chia thành các lớp bằng một đường thẳng duy nhất, ta gọi đó là dữ liệu phân tách tuyến tính.</a:t>
            </a:r>
          </a:p>
          <a:p>
            <a:pPr algn="just">
              <a:lnSpc>
                <a:spcPts val="3359"/>
              </a:lnSpc>
            </a:pPr>
          </a:p>
        </p:txBody>
      </p:sp>
      <p:sp>
        <p:nvSpPr>
          <p:cNvPr name="TextBox 7" id="7"/>
          <p:cNvSpPr txBox="true"/>
          <p:nvPr/>
        </p:nvSpPr>
        <p:spPr>
          <a:xfrm rot="0">
            <a:off x="4060017" y="7176135"/>
            <a:ext cx="6828205" cy="12439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VD: Linear SVM thường được áp dụng trong các bài toán phân loại hoặc phân tích hồi quy đơn giản.</a:t>
            </a:r>
          </a:p>
          <a:p>
            <a:pPr algn="just">
              <a:lnSpc>
                <a:spcPts val="3359"/>
              </a:lnSpc>
            </a:pPr>
          </a:p>
        </p:txBody>
      </p:sp>
      <p:sp>
        <p:nvSpPr>
          <p:cNvPr name="Freeform 8" id="8"/>
          <p:cNvSpPr/>
          <p:nvPr/>
        </p:nvSpPr>
        <p:spPr>
          <a:xfrm flipH="false" flipV="false" rot="0">
            <a:off x="993431" y="8455933"/>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5048250"/>
            <a:ext cx="3417761" cy="453390"/>
          </a:xfrm>
          <a:prstGeom prst="rect">
            <a:avLst/>
          </a:prstGeom>
        </p:spPr>
        <p:txBody>
          <a:bodyPr anchor="t" rtlCol="false" tIns="0" lIns="0" bIns="0" rIns="0">
            <a:spAutoFit/>
          </a:bodyPr>
          <a:lstStyle/>
          <a:p>
            <a:pPr algn="l">
              <a:lnSpc>
                <a:spcPts val="3359"/>
              </a:lnSpc>
            </a:pPr>
            <a:r>
              <a:rPr lang="en-US" sz="2400" spc="-96">
                <a:solidFill>
                  <a:srgbClr val="D9D9D9"/>
                </a:solidFill>
                <a:latin typeface="Bungee"/>
                <a:ea typeface="Bungee"/>
                <a:cs typeface="Bungee"/>
                <a:sym typeface="Bungee"/>
              </a:rPr>
              <a:t>Phân loại</a:t>
            </a:r>
          </a:p>
        </p:txBody>
      </p:sp>
      <p:grpSp>
        <p:nvGrpSpPr>
          <p:cNvPr name="Group 10" id="10"/>
          <p:cNvGrpSpPr/>
          <p:nvPr/>
        </p:nvGrpSpPr>
        <p:grpSpPr>
          <a:xfrm rot="0">
            <a:off x="277484" y="227247"/>
            <a:ext cx="5480565" cy="917654"/>
            <a:chOff x="0" y="0"/>
            <a:chExt cx="7307420" cy="1223538"/>
          </a:xfrm>
        </p:grpSpPr>
        <p:sp>
          <p:nvSpPr>
            <p:cNvPr name="TextBox 11" id="11"/>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2" id="12"/>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10"/>
              <a:stretch>
                <a:fillRect l="0" t="0" r="0" b="0"/>
              </a:stretch>
            </a:blipFill>
          </p:spPr>
        </p:sp>
      </p:grpSp>
      <p:sp>
        <p:nvSpPr>
          <p:cNvPr name="TextBox 13" id="13"/>
          <p:cNvSpPr txBox="true"/>
          <p:nvPr/>
        </p:nvSpPr>
        <p:spPr>
          <a:xfrm rot="0">
            <a:off x="1028700" y="2768136"/>
            <a:ext cx="10443808" cy="1119159"/>
          </a:xfrm>
          <a:prstGeom prst="rect">
            <a:avLst/>
          </a:prstGeom>
        </p:spPr>
        <p:txBody>
          <a:bodyPr anchor="t" rtlCol="false" tIns="0" lIns="0" bIns="0" rIns="0">
            <a:spAutoFit/>
          </a:bodyPr>
          <a:lstStyle/>
          <a:p>
            <a:pPr algn="l">
              <a:lnSpc>
                <a:spcPts val="7086"/>
              </a:lnSpc>
            </a:pPr>
            <a:r>
              <a:rPr lang="en-US" sz="7874">
                <a:solidFill>
                  <a:srgbClr val="C1FF72"/>
                </a:solidFill>
                <a:latin typeface="Bungee"/>
                <a:ea typeface="Bungee"/>
                <a:cs typeface="Bungee"/>
                <a:sym typeface="Bungee"/>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578107">
            <a:off x="11931383" y="3546342"/>
            <a:ext cx="4948683" cy="4948683"/>
            <a:chOff x="0" y="0"/>
            <a:chExt cx="6350000" cy="6350000"/>
          </a:xfrm>
        </p:grpSpPr>
        <p:sp>
          <p:nvSpPr>
            <p:cNvPr name="Freeform 3" id="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0" t="-386" r="0" b="-386"/>
              </a:stretch>
            </a:blipFill>
          </p:spPr>
        </p:sp>
      </p:grpSp>
      <p:sp>
        <p:nvSpPr>
          <p:cNvPr name="Freeform 4" id="4"/>
          <p:cNvSpPr/>
          <p:nvPr/>
        </p:nvSpPr>
        <p:spPr>
          <a:xfrm flipH="false" flipV="false" rot="0">
            <a:off x="11472508" y="8907350"/>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91596" y="4189941"/>
            <a:ext cx="953559" cy="953559"/>
          </a:xfrm>
          <a:custGeom>
            <a:avLst/>
            <a:gdLst/>
            <a:ahLst/>
            <a:cxnLst/>
            <a:rect r="r" b="b" t="t" l="l"/>
            <a:pathLst>
              <a:path h="953559" w="953559">
                <a:moveTo>
                  <a:pt x="0" y="0"/>
                </a:moveTo>
                <a:lnTo>
                  <a:pt x="953558" y="0"/>
                </a:lnTo>
                <a:lnTo>
                  <a:pt x="953558" y="953559"/>
                </a:lnTo>
                <a:lnTo>
                  <a:pt x="0" y="953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3431" y="8455933"/>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77484" y="227247"/>
            <a:ext cx="5480565" cy="917654"/>
            <a:chOff x="0" y="0"/>
            <a:chExt cx="7307420" cy="1223538"/>
          </a:xfrm>
        </p:grpSpPr>
        <p:sp>
          <p:nvSpPr>
            <p:cNvPr name="TextBox 8" id="8"/>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9" id="9"/>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9"/>
              <a:stretch>
                <a:fillRect l="0" t="0" r="0" b="0"/>
              </a:stretch>
            </a:blipFill>
          </p:spPr>
        </p:sp>
      </p:grpSp>
      <p:sp>
        <p:nvSpPr>
          <p:cNvPr name="TextBox 10" id="10"/>
          <p:cNvSpPr txBox="true"/>
          <p:nvPr/>
        </p:nvSpPr>
        <p:spPr>
          <a:xfrm rot="0">
            <a:off x="4060017" y="4619096"/>
            <a:ext cx="6683055" cy="25012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Kernel SVM: Với các tập dữ liệu không thể phân tách</a:t>
            </a:r>
            <a:r>
              <a:rPr lang="en-US" sz="2400" spc="-96" u="none">
                <a:solidFill>
                  <a:srgbClr val="D9D9D9"/>
                </a:solidFill>
                <a:latin typeface="Maven Pro"/>
                <a:ea typeface="Maven Pro"/>
                <a:cs typeface="Maven Pro"/>
                <a:sym typeface="Maven Pro"/>
              </a:rPr>
              <a:t> </a:t>
            </a:r>
            <a:r>
              <a:rPr lang="en-US" sz="2400" spc="-96">
                <a:solidFill>
                  <a:srgbClr val="D9D9D9"/>
                </a:solidFill>
                <a:latin typeface="Maven Pro"/>
                <a:ea typeface="Maven Pro"/>
                <a:cs typeface="Maven Pro"/>
                <a:sym typeface="Maven Pro"/>
              </a:rPr>
              <a:t>bằ</a:t>
            </a:r>
            <a:r>
              <a:rPr lang="en-US" sz="2400" spc="-96" u="none">
                <a:solidFill>
                  <a:srgbClr val="D9D9D9"/>
                </a:solidFill>
                <a:latin typeface="Maven Pro"/>
                <a:ea typeface="Maven Pro"/>
                <a:cs typeface="Maven Pro"/>
                <a:sym typeface="Maven Pro"/>
              </a:rPr>
              <a:t>ng </a:t>
            </a:r>
            <a:r>
              <a:rPr lang="en-US" sz="2400" spc="-96">
                <a:solidFill>
                  <a:srgbClr val="D9D9D9"/>
                </a:solidFill>
                <a:latin typeface="Maven Pro"/>
                <a:ea typeface="Maven Pro"/>
                <a:cs typeface="Maven Pro"/>
                <a:sym typeface="Maven Pro"/>
              </a:rPr>
              <a:t>mộ</a:t>
            </a:r>
            <a:r>
              <a:rPr lang="en-US" sz="2400" spc="-96" u="none">
                <a:solidFill>
                  <a:srgbClr val="D9D9D9"/>
                </a:solidFill>
                <a:latin typeface="Maven Pro"/>
                <a:ea typeface="Maven Pro"/>
                <a:cs typeface="Maven Pro"/>
                <a:sym typeface="Maven Pro"/>
              </a:rPr>
              <a:t>t </a:t>
            </a:r>
            <a:r>
              <a:rPr lang="en-US" sz="2400" spc="-96">
                <a:solidFill>
                  <a:srgbClr val="D9D9D9"/>
                </a:solidFill>
                <a:latin typeface="Maven Pro"/>
                <a:ea typeface="Maven Pro"/>
                <a:cs typeface="Maven Pro"/>
                <a:sym typeface="Maven Pro"/>
              </a:rPr>
              <a:t>đườ</a:t>
            </a:r>
            <a:r>
              <a:rPr lang="en-US" sz="2400" spc="-96" u="none">
                <a:solidFill>
                  <a:srgbClr val="D9D9D9"/>
                </a:solidFill>
                <a:latin typeface="Maven Pro"/>
                <a:ea typeface="Maven Pro"/>
                <a:cs typeface="Maven Pro"/>
                <a:sym typeface="Maven Pro"/>
              </a:rPr>
              <a:t>n</a:t>
            </a:r>
            <a:r>
              <a:rPr lang="en-US" sz="2400" spc="-96">
                <a:solidFill>
                  <a:srgbClr val="D9D9D9"/>
                </a:solidFill>
                <a:latin typeface="Maven Pro"/>
                <a:ea typeface="Maven Pro"/>
                <a:cs typeface="Maven Pro"/>
                <a:sym typeface="Maven Pro"/>
              </a:rPr>
              <a:t>g t</a:t>
            </a:r>
            <a:r>
              <a:rPr lang="en-US" sz="2400" spc="-96" u="none">
                <a:solidFill>
                  <a:srgbClr val="D9D9D9"/>
                </a:solidFill>
                <a:latin typeface="Maven Pro"/>
                <a:ea typeface="Maven Pro"/>
                <a:cs typeface="Maven Pro"/>
                <a:sym typeface="Maven Pro"/>
              </a:rPr>
              <a:t>h</a:t>
            </a:r>
            <a:r>
              <a:rPr lang="en-US" sz="2400" spc="-96">
                <a:solidFill>
                  <a:srgbClr val="D9D9D9"/>
                </a:solidFill>
                <a:latin typeface="Maven Pro"/>
                <a:ea typeface="Maven Pro"/>
                <a:cs typeface="Maven Pro"/>
                <a:sym typeface="Maven Pro"/>
              </a:rPr>
              <a:t>ẳ</a:t>
            </a:r>
            <a:r>
              <a:rPr lang="en-US" sz="2400" spc="-96" u="none">
                <a:solidFill>
                  <a:srgbClr val="D9D9D9"/>
                </a:solidFill>
                <a:latin typeface="Maven Pro"/>
                <a:ea typeface="Maven Pro"/>
                <a:cs typeface="Maven Pro"/>
                <a:sym typeface="Maven Pro"/>
              </a:rPr>
              <a:t>n</a:t>
            </a:r>
            <a:r>
              <a:rPr lang="en-US" sz="2400" spc="-96">
                <a:solidFill>
                  <a:srgbClr val="D9D9D9"/>
                </a:solidFill>
                <a:latin typeface="Maven Pro"/>
                <a:ea typeface="Maven Pro"/>
                <a:cs typeface="Maven Pro"/>
                <a:sym typeface="Maven Pro"/>
              </a:rPr>
              <a:t>g, SVM sử dụng </a:t>
            </a:r>
            <a:r>
              <a:rPr lang="en-US" sz="2400" spc="-96" u="none">
                <a:solidFill>
                  <a:srgbClr val="D9D9D9"/>
                </a:solidFill>
                <a:latin typeface="Maven Pro"/>
                <a:ea typeface="Maven Pro"/>
                <a:cs typeface="Maven Pro"/>
                <a:sym typeface="Maven Pro"/>
              </a:rPr>
              <a:t>hàm</a:t>
            </a:r>
            <a:r>
              <a:rPr lang="en-US" sz="2400" spc="-96">
                <a:solidFill>
                  <a:srgbClr val="D9D9D9"/>
                </a:solidFill>
                <a:latin typeface="Maven Pro"/>
                <a:ea typeface="Maven Pro"/>
                <a:cs typeface="Maven Pro"/>
                <a:sym typeface="Maven Pro"/>
              </a:rPr>
              <a:t> kernel để </a:t>
            </a:r>
            <a:r>
              <a:rPr lang="en-US" sz="2400" spc="-96" u="sng">
                <a:solidFill>
                  <a:srgbClr val="D9D9D9"/>
                </a:solidFill>
                <a:latin typeface="Maven Pro"/>
                <a:ea typeface="Maven Pro"/>
                <a:cs typeface="Maven Pro"/>
                <a:sym typeface="Maven Pro"/>
                <a:hlinkClick r:id="rId10" tooltip="https://interdata.vn/blog/data-migration-la-gi/"/>
              </a:rPr>
              <a:t>chuyển dữ liệu</a:t>
            </a:r>
            <a:r>
              <a:rPr lang="en-US" sz="2400" spc="-96" u="none">
                <a:solidFill>
                  <a:srgbClr val="D9D9D9"/>
                </a:solidFill>
                <a:latin typeface="Maven Pro"/>
                <a:ea typeface="Maven Pro"/>
                <a:cs typeface="Maven Pro"/>
                <a:sym typeface="Maven Pro"/>
              </a:rPr>
              <a:t> sang không gian </a:t>
            </a:r>
            <a:r>
              <a:rPr lang="en-US" sz="2400" spc="-96">
                <a:solidFill>
                  <a:srgbClr val="D9D9D9"/>
                </a:solidFill>
                <a:latin typeface="Maven Pro"/>
                <a:ea typeface="Maven Pro"/>
                <a:cs typeface="Maven Pro"/>
                <a:sym typeface="Maven Pro"/>
              </a:rPr>
              <a:t>c</a:t>
            </a:r>
            <a:r>
              <a:rPr lang="en-US" sz="2400" spc="-96" u="none">
                <a:solidFill>
                  <a:srgbClr val="D9D9D9"/>
                </a:solidFill>
                <a:latin typeface="Maven Pro"/>
                <a:ea typeface="Maven Pro"/>
                <a:cs typeface="Maven Pro"/>
                <a:sym typeface="Maven Pro"/>
              </a:rPr>
              <a:t>ó</a:t>
            </a:r>
            <a:r>
              <a:rPr lang="en-US" sz="2400" spc="-96">
                <a:solidFill>
                  <a:srgbClr val="D9D9D9"/>
                </a:solidFill>
                <a:latin typeface="Maven Pro"/>
                <a:ea typeface="Maven Pro"/>
                <a:cs typeface="Maven Pro"/>
                <a:sym typeface="Maven Pro"/>
              </a:rPr>
              <a:t> nhiều chiều hơn (từ 2D sang không gian cao hơn), giúp dễ dàng tạo ra siêu phẳng phân tách giữa các lớp. Phương pháp này được gọi là Kernel SVM hoặc non-linear SVM.</a:t>
            </a:r>
          </a:p>
        </p:txBody>
      </p:sp>
      <p:sp>
        <p:nvSpPr>
          <p:cNvPr name="TextBox 11" id="11"/>
          <p:cNvSpPr txBox="true"/>
          <p:nvPr/>
        </p:nvSpPr>
        <p:spPr>
          <a:xfrm rot="0">
            <a:off x="4060017" y="7595235"/>
            <a:ext cx="6828205" cy="1663065"/>
          </a:xfrm>
          <a:prstGeom prst="rect">
            <a:avLst/>
          </a:prstGeom>
        </p:spPr>
        <p:txBody>
          <a:bodyPr anchor="t" rtlCol="false" tIns="0" lIns="0" bIns="0" rIns="0">
            <a:spAutoFit/>
          </a:bodyPr>
          <a:lstStyle/>
          <a:p>
            <a:pPr algn="just">
              <a:lnSpc>
                <a:spcPts val="3359"/>
              </a:lnSpc>
            </a:pPr>
            <a:r>
              <a:rPr lang="en-US" sz="2400" spc="-96">
                <a:solidFill>
                  <a:srgbClr val="D9D9D9"/>
                </a:solidFill>
                <a:latin typeface="Maven Pro"/>
                <a:ea typeface="Maven Pro"/>
                <a:cs typeface="Maven Pro"/>
                <a:sym typeface="Maven Pro"/>
              </a:rPr>
              <a:t>VD: Kernel SVM thường được dùng cho các bài toán tối ưu hóa có nhiều biến và yêu cầu phân loại phức tạp.</a:t>
            </a:r>
          </a:p>
          <a:p>
            <a:pPr algn="just">
              <a:lnSpc>
                <a:spcPts val="3359"/>
              </a:lnSpc>
            </a:pPr>
          </a:p>
        </p:txBody>
      </p:sp>
      <p:sp>
        <p:nvSpPr>
          <p:cNvPr name="TextBox 12" id="12"/>
          <p:cNvSpPr txBox="true"/>
          <p:nvPr/>
        </p:nvSpPr>
        <p:spPr>
          <a:xfrm rot="0">
            <a:off x="1028700" y="5048250"/>
            <a:ext cx="3417761" cy="453390"/>
          </a:xfrm>
          <a:prstGeom prst="rect">
            <a:avLst/>
          </a:prstGeom>
        </p:spPr>
        <p:txBody>
          <a:bodyPr anchor="t" rtlCol="false" tIns="0" lIns="0" bIns="0" rIns="0">
            <a:spAutoFit/>
          </a:bodyPr>
          <a:lstStyle/>
          <a:p>
            <a:pPr algn="l">
              <a:lnSpc>
                <a:spcPts val="3359"/>
              </a:lnSpc>
            </a:pPr>
            <a:r>
              <a:rPr lang="en-US" sz="2400" spc="-96">
                <a:solidFill>
                  <a:srgbClr val="D9D9D9"/>
                </a:solidFill>
                <a:latin typeface="Bungee"/>
                <a:ea typeface="Bungee"/>
                <a:cs typeface="Bungee"/>
                <a:sym typeface="Bungee"/>
              </a:rPr>
              <a:t>Phân loại</a:t>
            </a:r>
          </a:p>
        </p:txBody>
      </p:sp>
      <p:sp>
        <p:nvSpPr>
          <p:cNvPr name="TextBox 13" id="13"/>
          <p:cNvSpPr txBox="true"/>
          <p:nvPr/>
        </p:nvSpPr>
        <p:spPr>
          <a:xfrm rot="0">
            <a:off x="1028700" y="2768136"/>
            <a:ext cx="10443808" cy="1119159"/>
          </a:xfrm>
          <a:prstGeom prst="rect">
            <a:avLst/>
          </a:prstGeom>
        </p:spPr>
        <p:txBody>
          <a:bodyPr anchor="t" rtlCol="false" tIns="0" lIns="0" bIns="0" rIns="0">
            <a:spAutoFit/>
          </a:bodyPr>
          <a:lstStyle/>
          <a:p>
            <a:pPr algn="l">
              <a:lnSpc>
                <a:spcPts val="7086"/>
              </a:lnSpc>
            </a:pPr>
            <a:r>
              <a:rPr lang="en-US" sz="7874">
                <a:solidFill>
                  <a:srgbClr val="C1FF72"/>
                </a:solidFill>
                <a:latin typeface="Bungee"/>
                <a:ea typeface="Bungee"/>
                <a:cs typeface="Bungee"/>
                <a:sym typeface="Bungee"/>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16782521" y="9139105"/>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84095">
            <a:off x="867117" y="6259762"/>
            <a:ext cx="4086467" cy="4086467"/>
            <a:chOff x="0" y="0"/>
            <a:chExt cx="6350000" cy="6350000"/>
          </a:xfrm>
        </p:grpSpPr>
        <p:sp>
          <p:nvSpPr>
            <p:cNvPr name="Freeform 4" id="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14082" t="0" r="-15481" b="0"/>
              </a:stretch>
            </a:blipFill>
          </p:spPr>
        </p:sp>
      </p:grpSp>
      <p:sp>
        <p:nvSpPr>
          <p:cNvPr name="TextBox 5" id="5"/>
          <p:cNvSpPr txBox="true"/>
          <p:nvPr/>
        </p:nvSpPr>
        <p:spPr>
          <a:xfrm rot="0">
            <a:off x="1028700" y="1447959"/>
            <a:ext cx="6178751" cy="5877995"/>
          </a:xfrm>
          <a:prstGeom prst="rect">
            <a:avLst/>
          </a:prstGeom>
        </p:spPr>
        <p:txBody>
          <a:bodyPr anchor="t" rtlCol="false" tIns="0" lIns="0" bIns="0" rIns="0">
            <a:spAutoFit/>
          </a:bodyPr>
          <a:lstStyle/>
          <a:p>
            <a:pPr algn="l">
              <a:lnSpc>
                <a:spcPts val="7517"/>
              </a:lnSpc>
            </a:pPr>
            <a:r>
              <a:rPr lang="en-US" sz="6834">
                <a:solidFill>
                  <a:srgbClr val="C1FF72"/>
                </a:solidFill>
                <a:latin typeface="Bungee"/>
                <a:ea typeface="Bungee"/>
                <a:cs typeface="Bungee"/>
                <a:sym typeface="Bungee"/>
              </a:rPr>
              <a:t>Quy trình xây dựng mô hình SVM classifier</a:t>
            </a:r>
          </a:p>
          <a:p>
            <a:pPr algn="l">
              <a:lnSpc>
                <a:spcPts val="7517"/>
              </a:lnSpc>
            </a:pPr>
          </a:p>
        </p:txBody>
      </p:sp>
      <p:sp>
        <p:nvSpPr>
          <p:cNvPr name="TextBox 6" id="6"/>
          <p:cNvSpPr txBox="true"/>
          <p:nvPr/>
        </p:nvSpPr>
        <p:spPr>
          <a:xfrm rot="0">
            <a:off x="9760239" y="4302008"/>
            <a:ext cx="7088543" cy="2725420"/>
          </a:xfrm>
          <a:prstGeom prst="rect">
            <a:avLst/>
          </a:prstGeom>
        </p:spPr>
        <p:txBody>
          <a:bodyPr anchor="t" rtlCol="false" tIns="0" lIns="0" bIns="0" rIns="0">
            <a:spAutoFit/>
          </a:bodyPr>
          <a:lstStyle/>
          <a:p>
            <a:pPr algn="just">
              <a:lnSpc>
                <a:spcPts val="3079"/>
              </a:lnSpc>
            </a:pPr>
            <a:r>
              <a:rPr lang="en-US" sz="2199" spc="-87">
                <a:solidFill>
                  <a:srgbClr val="D9D9D9"/>
                </a:solidFill>
                <a:latin typeface="Maven Pro"/>
                <a:ea typeface="Maven Pro"/>
                <a:cs typeface="Maven Pro"/>
                <a:sym typeface="Maven Pro"/>
              </a:rPr>
              <a:t>Bước 2: Tạo và đánh giá mô hình</a:t>
            </a:r>
          </a:p>
          <a:p>
            <a:pPr algn="just">
              <a:lnSpc>
                <a:spcPts val="3079"/>
              </a:lnSpc>
            </a:pPr>
            <a:r>
              <a:rPr lang="en-US" sz="2199" spc="-87">
                <a:solidFill>
                  <a:srgbClr val="D9D9D9"/>
                </a:solidFill>
                <a:latin typeface="Maven Pro"/>
                <a:ea typeface="Maven Pro"/>
                <a:cs typeface="Maven Pro"/>
                <a:sym typeface="Maven Pro"/>
              </a:rPr>
              <a:t>Sử dụng thư viện như </a:t>
            </a:r>
            <a:r>
              <a:rPr lang="en-US" sz="2199" spc="-87" u="sng">
                <a:solidFill>
                  <a:srgbClr val="D9D9D9"/>
                </a:solidFill>
                <a:latin typeface="Maven Pro"/>
                <a:ea typeface="Maven Pro"/>
                <a:cs typeface="Maven Pro"/>
                <a:sym typeface="Maven Pro"/>
                <a:hlinkClick r:id="rId5" tooltip="https://interdata.vn/blog/scikit-learn-la-gi/"/>
              </a:rPr>
              <a:t>scikit-learn</a:t>
            </a:r>
            <a:r>
              <a:rPr lang="en-US" sz="2199" spc="-87">
                <a:solidFill>
                  <a:srgbClr val="D9D9D9"/>
                </a:solidFill>
                <a:latin typeface="Maven Pro"/>
                <a:ea typeface="Maven Pro"/>
                <a:cs typeface="Maven Pro"/>
                <a:sym typeface="Maven Pro"/>
              </a:rPr>
              <a:t> để nhập mô-đun SVM. Sau đó, huấn luyện mô hình với tập huấn luyện và thực hiện dự đoán. Để đánh giá hiệu quả, so sánh kết quả dự đoán với dữ liệu kiểm tra. Ngoài độ chính xác, cũng nên xem xét các chỉ số khác như f1-score, precision, hoặc recall.</a:t>
            </a:r>
          </a:p>
          <a:p>
            <a:pPr algn="just">
              <a:lnSpc>
                <a:spcPts val="3079"/>
              </a:lnSpc>
            </a:pPr>
          </a:p>
        </p:txBody>
      </p:sp>
      <p:sp>
        <p:nvSpPr>
          <p:cNvPr name="Freeform 7" id="7"/>
          <p:cNvSpPr/>
          <p:nvPr/>
        </p:nvSpPr>
        <p:spPr>
          <a:xfrm flipH="false" flipV="false" rot="0">
            <a:off x="15793181" y="4969046"/>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578107">
            <a:off x="7072900" y="4308576"/>
            <a:ext cx="2123309" cy="2123309"/>
            <a:chOff x="0" y="0"/>
            <a:chExt cx="6350000" cy="6350000"/>
          </a:xfrm>
        </p:grpSpPr>
        <p:sp>
          <p:nvSpPr>
            <p:cNvPr name="Freeform 9" id="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25172" t="0" r="-25172" b="0"/>
              </a:stretch>
            </a:blipFill>
          </p:spPr>
        </p:sp>
      </p:grpSp>
      <p:sp>
        <p:nvSpPr>
          <p:cNvPr name="Freeform 10" id="10"/>
          <p:cNvSpPr/>
          <p:nvPr/>
        </p:nvSpPr>
        <p:spPr>
          <a:xfrm flipH="false" flipV="false" rot="0">
            <a:off x="4792001" y="8302995"/>
            <a:ext cx="955305" cy="955305"/>
          </a:xfrm>
          <a:custGeom>
            <a:avLst/>
            <a:gdLst/>
            <a:ahLst/>
            <a:cxnLst/>
            <a:rect r="r" b="b" t="t" l="l"/>
            <a:pathLst>
              <a:path h="955305" w="955305">
                <a:moveTo>
                  <a:pt x="0" y="0"/>
                </a:moveTo>
                <a:lnTo>
                  <a:pt x="955305" y="0"/>
                </a:lnTo>
                <a:lnTo>
                  <a:pt x="955305" y="955305"/>
                </a:lnTo>
                <a:lnTo>
                  <a:pt x="0" y="9553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618828" y="8455933"/>
            <a:ext cx="1466119" cy="802367"/>
          </a:xfrm>
          <a:custGeom>
            <a:avLst/>
            <a:gdLst/>
            <a:ahLst/>
            <a:cxnLst/>
            <a:rect r="r" b="b" t="t" l="l"/>
            <a:pathLst>
              <a:path h="802367" w="1466119">
                <a:moveTo>
                  <a:pt x="0" y="0"/>
                </a:moveTo>
                <a:lnTo>
                  <a:pt x="1466119" y="0"/>
                </a:lnTo>
                <a:lnTo>
                  <a:pt x="1466119" y="802367"/>
                </a:lnTo>
                <a:lnTo>
                  <a:pt x="0" y="8023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277484" y="227247"/>
            <a:ext cx="5480565" cy="917654"/>
            <a:chOff x="0" y="0"/>
            <a:chExt cx="7307420" cy="1223538"/>
          </a:xfrm>
        </p:grpSpPr>
        <p:sp>
          <p:nvSpPr>
            <p:cNvPr name="TextBox 13" id="13"/>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4" id="14"/>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11"/>
              <a:stretch>
                <a:fillRect l="0" t="0" r="0" b="0"/>
              </a:stretch>
            </a:blipFill>
          </p:spPr>
        </p:sp>
      </p:grpSp>
      <p:sp>
        <p:nvSpPr>
          <p:cNvPr name="TextBox 15" id="15"/>
          <p:cNvSpPr txBox="true"/>
          <p:nvPr/>
        </p:nvSpPr>
        <p:spPr>
          <a:xfrm rot="0">
            <a:off x="12375420" y="2644311"/>
            <a:ext cx="4473361" cy="1447165"/>
          </a:xfrm>
          <a:prstGeom prst="rect">
            <a:avLst/>
          </a:prstGeom>
        </p:spPr>
        <p:txBody>
          <a:bodyPr anchor="t" rtlCol="false" tIns="0" lIns="0" bIns="0" rIns="0">
            <a:spAutoFit/>
          </a:bodyPr>
          <a:lstStyle/>
          <a:p>
            <a:pPr algn="just">
              <a:lnSpc>
                <a:spcPts val="3079"/>
              </a:lnSpc>
            </a:pPr>
            <a:r>
              <a:rPr lang="en-US" sz="2199" spc="-87">
                <a:solidFill>
                  <a:srgbClr val="D9D9D9"/>
                </a:solidFill>
                <a:latin typeface="Maven Pro"/>
                <a:ea typeface="Maven Pro"/>
                <a:cs typeface="Maven Pro"/>
                <a:sym typeface="Maven Pro"/>
              </a:rPr>
              <a:t>Bước 1: Chia nhỏ dữ liệu: Chia dữ liệu thành tập huấn luyện (training set) và tập kiểm tra (testing set).</a:t>
            </a:r>
          </a:p>
          <a:p>
            <a:pPr algn="just">
              <a:lnSpc>
                <a:spcPts val="2239"/>
              </a:lnSpc>
            </a:pPr>
          </a:p>
        </p:txBody>
      </p:sp>
      <p:sp>
        <p:nvSpPr>
          <p:cNvPr name="TextBox 16" id="16"/>
          <p:cNvSpPr txBox="true"/>
          <p:nvPr/>
        </p:nvSpPr>
        <p:spPr>
          <a:xfrm rot="0">
            <a:off x="9760239" y="2644311"/>
            <a:ext cx="1823522" cy="1243965"/>
          </a:xfrm>
          <a:prstGeom prst="rect">
            <a:avLst/>
          </a:prstGeom>
        </p:spPr>
        <p:txBody>
          <a:bodyPr anchor="t" rtlCol="false" tIns="0" lIns="0" bIns="0" rIns="0">
            <a:spAutoFit/>
          </a:bodyPr>
          <a:lstStyle/>
          <a:p>
            <a:pPr algn="l">
              <a:lnSpc>
                <a:spcPts val="3359"/>
              </a:lnSpc>
            </a:pPr>
            <a:r>
              <a:rPr lang="en-US" sz="2400" spc="-96">
                <a:solidFill>
                  <a:srgbClr val="C1FF72"/>
                </a:solidFill>
                <a:latin typeface="Maven Pro"/>
                <a:ea typeface="Maven Pro"/>
                <a:cs typeface="Maven Pro"/>
                <a:sym typeface="Maven Pro"/>
              </a:rPr>
              <a:t>Quy trình xây dựng mô hình gồm 3 bước: </a:t>
            </a:r>
          </a:p>
        </p:txBody>
      </p:sp>
      <p:sp>
        <p:nvSpPr>
          <p:cNvPr name="TextBox 17" id="17"/>
          <p:cNvSpPr txBox="true"/>
          <p:nvPr/>
        </p:nvSpPr>
        <p:spPr>
          <a:xfrm rot="0">
            <a:off x="9760239" y="6979803"/>
            <a:ext cx="7088543" cy="2725420"/>
          </a:xfrm>
          <a:prstGeom prst="rect">
            <a:avLst/>
          </a:prstGeom>
        </p:spPr>
        <p:txBody>
          <a:bodyPr anchor="t" rtlCol="false" tIns="0" lIns="0" bIns="0" rIns="0">
            <a:spAutoFit/>
          </a:bodyPr>
          <a:lstStyle/>
          <a:p>
            <a:pPr algn="just">
              <a:lnSpc>
                <a:spcPts val="3079"/>
              </a:lnSpc>
            </a:pPr>
            <a:r>
              <a:rPr lang="en-US" sz="2199" spc="-87">
                <a:solidFill>
                  <a:srgbClr val="D9D9D9"/>
                </a:solidFill>
                <a:latin typeface="Maven Pro"/>
                <a:ea typeface="Maven Pro"/>
                <a:cs typeface="Maven Pro"/>
                <a:sym typeface="Maven Pro"/>
              </a:rPr>
              <a:t>Bươc 3. Điều chỉnh siêu tham số </a:t>
            </a:r>
          </a:p>
          <a:p>
            <a:pPr algn="just">
              <a:lnSpc>
                <a:spcPts val="3079"/>
              </a:lnSpc>
            </a:pPr>
            <a:r>
              <a:rPr lang="en-US" sz="2199" spc="-87">
                <a:solidFill>
                  <a:srgbClr val="D9D9D9"/>
                </a:solidFill>
                <a:latin typeface="Maven Pro"/>
                <a:ea typeface="Maven Pro"/>
                <a:cs typeface="Maven Pro"/>
                <a:sym typeface="Maven Pro"/>
              </a:rPr>
              <a:t>Có thể cải thiện hiệu suất mô hình SVM bằng cách điều chỉnh các siêu tham số như kernel, C (hệ số điều chuẩn) và gamma. Quá trình này thường được thực hiện qua phương pháp Grid Search kết hợp với </a:t>
            </a:r>
            <a:r>
              <a:rPr lang="en-US" sz="2199" spc="-87" u="sng">
                <a:solidFill>
                  <a:srgbClr val="D9D9D9"/>
                </a:solidFill>
                <a:latin typeface="Maven Pro"/>
                <a:ea typeface="Maven Pro"/>
                <a:cs typeface="Maven Pro"/>
                <a:sym typeface="Maven Pro"/>
                <a:hlinkClick r:id="rId12" tooltip="https://interdata.vn/blog/cross-validation-la-gi/"/>
              </a:rPr>
              <a:t>Cross-Validation</a:t>
            </a:r>
            <a:r>
              <a:rPr lang="en-US" sz="2199" spc="-87">
                <a:solidFill>
                  <a:srgbClr val="D9D9D9"/>
                </a:solidFill>
                <a:latin typeface="Maven Pro"/>
                <a:ea typeface="Maven Pro"/>
                <a:cs typeface="Maven Pro"/>
                <a:sym typeface="Maven Pro"/>
              </a:rPr>
              <a:t>, giúp tìm ra tổ hợp tham số tối ưu nhất.</a:t>
            </a:r>
          </a:p>
          <a:p>
            <a:pPr algn="just">
              <a:lnSpc>
                <a:spcPts val="30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3926924" y="451889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84095">
            <a:off x="13092620" y="2367084"/>
            <a:ext cx="3149577" cy="3149577"/>
            <a:chOff x="0" y="0"/>
            <a:chExt cx="6350000" cy="6350000"/>
          </a:xfrm>
        </p:grpSpPr>
        <p:sp>
          <p:nvSpPr>
            <p:cNvPr name="Freeform 4" id="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9736" t="0" r="-9736" b="0"/>
              </a:stretch>
            </a:blipFill>
          </p:spPr>
        </p:sp>
      </p:grpSp>
      <p:sp>
        <p:nvSpPr>
          <p:cNvPr name="Freeform 5" id="5"/>
          <p:cNvSpPr/>
          <p:nvPr/>
        </p:nvSpPr>
        <p:spPr>
          <a:xfrm flipH="false" flipV="false" rot="0">
            <a:off x="15832832" y="3213528"/>
            <a:ext cx="709171" cy="709171"/>
          </a:xfrm>
          <a:custGeom>
            <a:avLst/>
            <a:gdLst/>
            <a:ahLst/>
            <a:cxnLst/>
            <a:rect r="r" b="b" t="t" l="l"/>
            <a:pathLst>
              <a:path h="709171" w="709171">
                <a:moveTo>
                  <a:pt x="0" y="0"/>
                </a:moveTo>
                <a:lnTo>
                  <a:pt x="709171" y="0"/>
                </a:lnTo>
                <a:lnTo>
                  <a:pt x="709171" y="709171"/>
                </a:lnTo>
                <a:lnTo>
                  <a:pt x="0" y="709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578107">
            <a:off x="8155714" y="7942881"/>
            <a:ext cx="3080709" cy="3080709"/>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16653" t="0" r="-16653" b="0"/>
              </a:stretch>
            </a:blipFill>
          </p:spPr>
        </p:sp>
      </p:grpSp>
      <p:sp>
        <p:nvSpPr>
          <p:cNvPr name="Freeform 8" id="8"/>
          <p:cNvSpPr/>
          <p:nvPr/>
        </p:nvSpPr>
        <p:spPr>
          <a:xfrm flipH="false" flipV="false" rot="0">
            <a:off x="8481686" y="9139105"/>
            <a:ext cx="476779" cy="119195"/>
          </a:xfrm>
          <a:custGeom>
            <a:avLst/>
            <a:gdLst/>
            <a:ahLst/>
            <a:cxnLst/>
            <a:rect r="r" b="b" t="t" l="l"/>
            <a:pathLst>
              <a:path h="119195" w="476779">
                <a:moveTo>
                  <a:pt x="0" y="0"/>
                </a:moveTo>
                <a:lnTo>
                  <a:pt x="476779" y="0"/>
                </a:lnTo>
                <a:lnTo>
                  <a:pt x="476779" y="119195"/>
                </a:lnTo>
                <a:lnTo>
                  <a:pt x="0" y="1191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277484" y="227247"/>
            <a:ext cx="5480565" cy="917654"/>
            <a:chOff x="0" y="0"/>
            <a:chExt cx="7307420" cy="1223538"/>
          </a:xfrm>
        </p:grpSpPr>
        <p:sp>
          <p:nvSpPr>
            <p:cNvPr name="TextBox 10" id="10"/>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11" id="11"/>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10"/>
              <a:stretch>
                <a:fillRect l="0" t="0" r="0" b="0"/>
              </a:stretch>
            </a:blipFill>
          </p:spPr>
        </p:sp>
      </p:grpSp>
      <p:sp>
        <p:nvSpPr>
          <p:cNvPr name="TextBox 12" id="12"/>
          <p:cNvSpPr txBox="true"/>
          <p:nvPr/>
        </p:nvSpPr>
        <p:spPr>
          <a:xfrm rot="0">
            <a:off x="1028700" y="6811399"/>
            <a:ext cx="5970595" cy="2446901"/>
          </a:xfrm>
          <a:prstGeom prst="rect">
            <a:avLst/>
          </a:prstGeom>
        </p:spPr>
        <p:txBody>
          <a:bodyPr anchor="t" rtlCol="false" tIns="0" lIns="0" bIns="0" rIns="0">
            <a:spAutoFit/>
          </a:bodyPr>
          <a:lstStyle/>
          <a:p>
            <a:pPr algn="l">
              <a:lnSpc>
                <a:spcPts val="8986"/>
              </a:lnSpc>
            </a:pPr>
            <a:r>
              <a:rPr lang="en-US" sz="8169">
                <a:solidFill>
                  <a:srgbClr val="C1FF72"/>
                </a:solidFill>
                <a:latin typeface="Bungee"/>
                <a:ea typeface="Bungee"/>
                <a:cs typeface="Bungee"/>
                <a:sym typeface="Bungee"/>
              </a:rPr>
              <a:t>CƠ SỞ TOÁN HỌC</a:t>
            </a:r>
          </a:p>
        </p:txBody>
      </p:sp>
      <p:sp>
        <p:nvSpPr>
          <p:cNvPr name="TextBox 13" id="13"/>
          <p:cNvSpPr txBox="true"/>
          <p:nvPr/>
        </p:nvSpPr>
        <p:spPr>
          <a:xfrm rot="0">
            <a:off x="1192413" y="2672054"/>
            <a:ext cx="4963274" cy="1243966"/>
          </a:xfrm>
          <a:prstGeom prst="rect">
            <a:avLst/>
          </a:prstGeom>
        </p:spPr>
        <p:txBody>
          <a:bodyPr anchor="t" rtlCol="false" tIns="0" lIns="0" bIns="0" rIns="0">
            <a:spAutoFit/>
          </a:bodyPr>
          <a:lstStyle/>
          <a:p>
            <a:pPr algn="just">
              <a:lnSpc>
                <a:spcPts val="3359"/>
              </a:lnSpc>
            </a:pPr>
            <a:r>
              <a:rPr lang="en-US" sz="2399" spc="-95">
                <a:solidFill>
                  <a:srgbClr val="D9D9D9"/>
                </a:solidFill>
                <a:latin typeface="Maven Pro"/>
                <a:ea typeface="Maven Pro"/>
                <a:cs typeface="Maven Pro"/>
                <a:sym typeface="Maven Pro"/>
              </a:rPr>
              <a:t>Support Vectors là các điểm dữ liệu nằm gần nhất với siêu phẳng quyết định (decision boundary/hyperplane)</a:t>
            </a:r>
          </a:p>
        </p:txBody>
      </p:sp>
      <p:sp>
        <p:nvSpPr>
          <p:cNvPr name="TextBox 14" id="14"/>
          <p:cNvSpPr txBox="true"/>
          <p:nvPr/>
        </p:nvSpPr>
        <p:spPr>
          <a:xfrm rot="0">
            <a:off x="12247730" y="6316957"/>
            <a:ext cx="5011570" cy="1863725"/>
          </a:xfrm>
          <a:prstGeom prst="rect">
            <a:avLst/>
          </a:prstGeom>
        </p:spPr>
        <p:txBody>
          <a:bodyPr anchor="t" rtlCol="false" tIns="0" lIns="0" bIns="0" rIns="0">
            <a:spAutoFit/>
          </a:bodyPr>
          <a:lstStyle/>
          <a:p>
            <a:pPr algn="l">
              <a:lnSpc>
                <a:spcPts val="3359"/>
              </a:lnSpc>
            </a:pPr>
            <a:r>
              <a:rPr lang="en-US" sz="2399" spc="-95">
                <a:solidFill>
                  <a:srgbClr val="D9D9D9"/>
                </a:solidFill>
                <a:latin typeface="Maven Pro"/>
                <a:ea typeface="Maven Pro"/>
                <a:cs typeface="Maven Pro"/>
                <a:sym typeface="Maven Pro"/>
              </a:rPr>
              <a:t>SVM thường chuẩn hoá sao cho hai đường biên (biên margin) là:</a:t>
            </a:r>
          </a:p>
          <a:p>
            <a:pPr algn="l">
              <a:lnSpc>
                <a:spcPts val="3359"/>
              </a:lnSpc>
            </a:pPr>
            <a:r>
              <a:rPr lang="en-US" sz="2399" spc="-95">
                <a:solidFill>
                  <a:srgbClr val="D9D9D9"/>
                </a:solidFill>
                <a:latin typeface="Maven Pro"/>
                <a:ea typeface="Maven Pro"/>
                <a:cs typeface="Maven Pro"/>
                <a:sym typeface="Maven Pro"/>
              </a:rPr>
              <a:t>w^T x + b = 1</a:t>
            </a:r>
          </a:p>
          <a:p>
            <a:pPr algn="l">
              <a:lnSpc>
                <a:spcPts val="2659"/>
              </a:lnSpc>
            </a:pPr>
            <a:r>
              <a:rPr lang="en-US" sz="1899" spc="-75">
                <a:solidFill>
                  <a:srgbClr val="D9D9D9"/>
                </a:solidFill>
                <a:latin typeface="Maven Pro"/>
                <a:ea typeface="Maven Pro"/>
                <a:cs typeface="Maven Pro"/>
                <a:sym typeface="Maven Pro"/>
              </a:rPr>
              <a:t>w^T x + b = -1</a:t>
            </a:r>
          </a:p>
          <a:p>
            <a:pPr algn="l">
              <a:lnSpc>
                <a:spcPts val="2239"/>
              </a:lnSpc>
            </a:pPr>
          </a:p>
        </p:txBody>
      </p:sp>
      <p:sp>
        <p:nvSpPr>
          <p:cNvPr name="TextBox 15" id="15"/>
          <p:cNvSpPr txBox="true"/>
          <p:nvPr/>
        </p:nvSpPr>
        <p:spPr>
          <a:xfrm rot="0">
            <a:off x="12247730" y="8239270"/>
            <a:ext cx="5011570" cy="1243966"/>
          </a:xfrm>
          <a:prstGeom prst="rect">
            <a:avLst/>
          </a:prstGeom>
        </p:spPr>
        <p:txBody>
          <a:bodyPr anchor="t" rtlCol="false" tIns="0" lIns="0" bIns="0" rIns="0">
            <a:spAutoFit/>
          </a:bodyPr>
          <a:lstStyle/>
          <a:p>
            <a:pPr algn="l">
              <a:lnSpc>
                <a:spcPts val="3359"/>
              </a:lnSpc>
            </a:pPr>
            <a:r>
              <a:rPr lang="en-US" sz="2399" spc="-95">
                <a:solidFill>
                  <a:srgbClr val="D9D9D9"/>
                </a:solidFill>
                <a:latin typeface="Maven Pro"/>
                <a:ea typeface="Maven Pro"/>
                <a:cs typeface="Maven Pro"/>
                <a:sym typeface="Maven Pro"/>
              </a:rPr>
              <a:t>Một điểm nằm đúng trên biên sẽ thỏa:</a:t>
            </a:r>
          </a:p>
          <a:p>
            <a:pPr algn="l">
              <a:lnSpc>
                <a:spcPts val="3359"/>
              </a:lnSpc>
            </a:pPr>
            <a:r>
              <a:rPr lang="en-US" sz="2399" spc="-95">
                <a:solidFill>
                  <a:srgbClr val="D9D9D9"/>
                </a:solidFill>
                <a:latin typeface="Maven Pro"/>
                <a:ea typeface="Maven Pro"/>
                <a:cs typeface="Maven Pro"/>
                <a:sym typeface="Maven Pro"/>
              </a:rPr>
              <a:t>y_i * (w^T x_i + b) = 1</a:t>
            </a:r>
          </a:p>
          <a:p>
            <a:pPr algn="l">
              <a:lnSpc>
                <a:spcPts val="3359"/>
              </a:lnSpc>
            </a:pPr>
          </a:p>
        </p:txBody>
      </p:sp>
      <p:sp>
        <p:nvSpPr>
          <p:cNvPr name="TextBox 16" id="16"/>
          <p:cNvSpPr txBox="true"/>
          <p:nvPr/>
        </p:nvSpPr>
        <p:spPr>
          <a:xfrm rot="0">
            <a:off x="1192413" y="1782166"/>
            <a:ext cx="4407866" cy="606426"/>
          </a:xfrm>
          <a:prstGeom prst="rect">
            <a:avLst/>
          </a:prstGeom>
        </p:spPr>
        <p:txBody>
          <a:bodyPr anchor="t" rtlCol="false" tIns="0" lIns="0" bIns="0" rIns="0">
            <a:spAutoFit/>
          </a:bodyPr>
          <a:lstStyle/>
          <a:p>
            <a:pPr algn="l">
              <a:lnSpc>
                <a:spcPts val="4899"/>
              </a:lnSpc>
            </a:pPr>
            <a:r>
              <a:rPr lang="en-US" sz="3499" spc="-139" b="true">
                <a:solidFill>
                  <a:srgbClr val="C1FF72"/>
                </a:solidFill>
                <a:latin typeface="Maven Pro Bold"/>
                <a:ea typeface="Maven Pro Bold"/>
                <a:cs typeface="Maven Pro Bold"/>
                <a:sym typeface="Maven Pro Bold"/>
              </a:rPr>
              <a:t>Support Vectors</a:t>
            </a:r>
          </a:p>
        </p:txBody>
      </p:sp>
      <p:sp>
        <p:nvSpPr>
          <p:cNvPr name="TextBox 17" id="17"/>
          <p:cNvSpPr txBox="true"/>
          <p:nvPr/>
        </p:nvSpPr>
        <p:spPr>
          <a:xfrm rot="0">
            <a:off x="6999295" y="3541372"/>
            <a:ext cx="4842533" cy="2823210"/>
          </a:xfrm>
          <a:prstGeom prst="rect">
            <a:avLst/>
          </a:prstGeom>
        </p:spPr>
        <p:txBody>
          <a:bodyPr anchor="t" rtlCol="false" tIns="0" lIns="0" bIns="0" rIns="0">
            <a:spAutoFit/>
          </a:bodyPr>
          <a:lstStyle/>
          <a:p>
            <a:pPr algn="just">
              <a:lnSpc>
                <a:spcPts val="3359"/>
              </a:lnSpc>
            </a:pPr>
            <a:r>
              <a:rPr lang="en-US" sz="2399" spc="-95">
                <a:solidFill>
                  <a:srgbClr val="D9D9D9"/>
                </a:solidFill>
                <a:latin typeface="Maven Pro"/>
                <a:ea typeface="Maven Pro"/>
                <a:cs typeface="Maven Pro"/>
                <a:sym typeface="Maven Pro"/>
              </a:rPr>
              <a:t>Chỉ có các Support Vectors mới tham gia vào việc tính toán hàm mất mát và tối ưu hóa mô hình. Nếu loại bỏ các điểm dữ liệu không phải là Support Vectors, mô hình SVM không thay đổi.</a:t>
            </a:r>
          </a:p>
          <a:p>
            <a:pPr algn="l">
              <a:lnSpc>
                <a:spcPts val="25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TextBox 2" id="2"/>
          <p:cNvSpPr txBox="true"/>
          <p:nvPr/>
        </p:nvSpPr>
        <p:spPr>
          <a:xfrm rot="0">
            <a:off x="1192413" y="2672054"/>
            <a:ext cx="4963274" cy="3339466"/>
          </a:xfrm>
          <a:prstGeom prst="rect">
            <a:avLst/>
          </a:prstGeom>
        </p:spPr>
        <p:txBody>
          <a:bodyPr anchor="t" rtlCol="false" tIns="0" lIns="0" bIns="0" rIns="0">
            <a:spAutoFit/>
          </a:bodyPr>
          <a:lstStyle/>
          <a:p>
            <a:pPr algn="just">
              <a:lnSpc>
                <a:spcPts val="3359"/>
              </a:lnSpc>
            </a:pPr>
            <a:r>
              <a:rPr lang="en-US" sz="2399" spc="-95">
                <a:solidFill>
                  <a:srgbClr val="D9D9D9"/>
                </a:solidFill>
                <a:latin typeface="Maven Pro"/>
                <a:ea typeface="Maven Pro"/>
                <a:cs typeface="Maven Pro"/>
                <a:sym typeface="Maven Pro"/>
              </a:rPr>
              <a:t>Hard Margin SVM (không cho sai số)</a:t>
            </a:r>
          </a:p>
          <a:p>
            <a:pPr algn="just">
              <a:lnSpc>
                <a:spcPts val="3359"/>
              </a:lnSpc>
            </a:pPr>
            <a:r>
              <a:rPr lang="en-US" b="true" sz="2399" spc="-95">
                <a:solidFill>
                  <a:srgbClr val="D9D9D9"/>
                </a:solidFill>
                <a:latin typeface="Maven Pro Bold"/>
                <a:ea typeface="Maven Pro Bold"/>
                <a:cs typeface="Maven Pro Bold"/>
                <a:sym typeface="Maven Pro Bold"/>
              </a:rPr>
              <a:t>Nguyên lý:</a:t>
            </a:r>
            <a:r>
              <a:rPr lang="en-US" sz="2399" spc="-95">
                <a:solidFill>
                  <a:srgbClr val="D9D9D9"/>
                </a:solidFill>
                <a:latin typeface="Maven Pro"/>
                <a:ea typeface="Maven Pro"/>
                <a:cs typeface="Maven Pro"/>
                <a:sym typeface="Maven Pro"/>
              </a:rPr>
              <a:t> Mô hình này giả định dữ liệu là tuyến tính phân tách hoàn toàn (linearly separable). Nó tuyệt đối không chấp nhận bất kỳ điểm dữ liệu nào nằm sai phía hoặc nằm trong vùng margin.</a:t>
            </a:r>
          </a:p>
          <a:p>
            <a:pPr algn="just">
              <a:lnSpc>
                <a:spcPts val="3359"/>
              </a:lnSpc>
            </a:pPr>
          </a:p>
        </p:txBody>
      </p:sp>
      <p:sp>
        <p:nvSpPr>
          <p:cNvPr name="Freeform 3" id="3"/>
          <p:cNvSpPr/>
          <p:nvPr/>
        </p:nvSpPr>
        <p:spPr>
          <a:xfrm flipH="false" flipV="false" rot="0">
            <a:off x="3926924" y="451889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84095">
            <a:off x="12018169" y="1166689"/>
            <a:ext cx="6000006" cy="3702435"/>
            <a:chOff x="0" y="0"/>
            <a:chExt cx="12096874" cy="7464642"/>
          </a:xfrm>
        </p:grpSpPr>
        <p:sp>
          <p:nvSpPr>
            <p:cNvPr name="Freeform 5" id="5"/>
            <p:cNvSpPr/>
            <p:nvPr/>
          </p:nvSpPr>
          <p:spPr>
            <a:xfrm flipH="false" flipV="false" rot="0">
              <a:off x="0" y="0"/>
              <a:ext cx="12098144" cy="7464641"/>
            </a:xfrm>
            <a:custGeom>
              <a:avLst/>
              <a:gdLst/>
              <a:ahLst/>
              <a:cxnLst/>
              <a:rect r="r" b="b" t="t" l="l"/>
              <a:pathLst>
                <a:path h="7464641" w="12098144">
                  <a:moveTo>
                    <a:pt x="11402513" y="0"/>
                  </a:moveTo>
                  <a:lnTo>
                    <a:pt x="694361" y="0"/>
                  </a:lnTo>
                  <a:cubicBezTo>
                    <a:pt x="309680" y="0"/>
                    <a:pt x="0" y="191095"/>
                    <a:pt x="0" y="428470"/>
                  </a:cubicBezTo>
                  <a:lnTo>
                    <a:pt x="0" y="7037664"/>
                  </a:lnTo>
                  <a:cubicBezTo>
                    <a:pt x="0" y="7273547"/>
                    <a:pt x="309680" y="7464641"/>
                    <a:pt x="694361" y="7464641"/>
                  </a:cubicBezTo>
                  <a:lnTo>
                    <a:pt x="11404933" y="7464641"/>
                  </a:lnTo>
                  <a:cubicBezTo>
                    <a:pt x="11787194" y="7464641"/>
                    <a:pt x="12098144" y="7273547"/>
                    <a:pt x="12098144" y="7036171"/>
                  </a:cubicBezTo>
                  <a:lnTo>
                    <a:pt x="12098144" y="428470"/>
                  </a:lnTo>
                  <a:cubicBezTo>
                    <a:pt x="12096874" y="191095"/>
                    <a:pt x="11787194" y="0"/>
                    <a:pt x="11402513" y="0"/>
                  </a:cubicBezTo>
                  <a:close/>
                </a:path>
              </a:pathLst>
            </a:custGeom>
            <a:blipFill>
              <a:blip r:embed="rId4"/>
              <a:stretch>
                <a:fillRect l="-4125" t="0" r="-4125" b="0"/>
              </a:stretch>
            </a:blipFill>
          </p:spPr>
        </p:sp>
      </p:grpSp>
      <p:grpSp>
        <p:nvGrpSpPr>
          <p:cNvPr name="Group 6" id="6"/>
          <p:cNvGrpSpPr/>
          <p:nvPr/>
        </p:nvGrpSpPr>
        <p:grpSpPr>
          <a:xfrm rot="0">
            <a:off x="277484" y="227247"/>
            <a:ext cx="5480565" cy="917654"/>
            <a:chOff x="0" y="0"/>
            <a:chExt cx="7307420" cy="1223538"/>
          </a:xfrm>
        </p:grpSpPr>
        <p:sp>
          <p:nvSpPr>
            <p:cNvPr name="TextBox 7" id="7"/>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8" id="8"/>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5"/>
              <a:stretch>
                <a:fillRect l="0" t="0" r="0" b="0"/>
              </a:stretch>
            </a:blipFill>
          </p:spPr>
        </p:sp>
      </p:grpSp>
      <p:sp>
        <p:nvSpPr>
          <p:cNvPr name="TextBox 9" id="9"/>
          <p:cNvSpPr txBox="true"/>
          <p:nvPr/>
        </p:nvSpPr>
        <p:spPr>
          <a:xfrm rot="0">
            <a:off x="1028700" y="6811399"/>
            <a:ext cx="5970595" cy="2446901"/>
          </a:xfrm>
          <a:prstGeom prst="rect">
            <a:avLst/>
          </a:prstGeom>
        </p:spPr>
        <p:txBody>
          <a:bodyPr anchor="t" rtlCol="false" tIns="0" lIns="0" bIns="0" rIns="0">
            <a:spAutoFit/>
          </a:bodyPr>
          <a:lstStyle/>
          <a:p>
            <a:pPr algn="l">
              <a:lnSpc>
                <a:spcPts val="8986"/>
              </a:lnSpc>
            </a:pPr>
            <a:r>
              <a:rPr lang="en-US" sz="8169">
                <a:solidFill>
                  <a:srgbClr val="C1FF72"/>
                </a:solidFill>
                <a:latin typeface="Bungee"/>
                <a:ea typeface="Bungee"/>
                <a:cs typeface="Bungee"/>
                <a:sym typeface="Bungee"/>
              </a:rPr>
              <a:t>CƠ SỞ TOÁN HỌC</a:t>
            </a:r>
          </a:p>
        </p:txBody>
      </p:sp>
      <p:sp>
        <p:nvSpPr>
          <p:cNvPr name="TextBox 10" id="10"/>
          <p:cNvSpPr txBox="true"/>
          <p:nvPr/>
        </p:nvSpPr>
        <p:spPr>
          <a:xfrm rot="0">
            <a:off x="12247730" y="6316957"/>
            <a:ext cx="5011570" cy="3625850"/>
          </a:xfrm>
          <a:prstGeom prst="rect">
            <a:avLst/>
          </a:prstGeom>
        </p:spPr>
        <p:txBody>
          <a:bodyPr anchor="t" rtlCol="false" tIns="0" lIns="0" bIns="0" rIns="0">
            <a:spAutoFit/>
          </a:bodyPr>
          <a:lstStyle/>
          <a:p>
            <a:pPr algn="l">
              <a:lnSpc>
                <a:spcPts val="3359"/>
              </a:lnSpc>
            </a:pPr>
            <a:r>
              <a:rPr lang="en-US" sz="2399" spc="-95" b="true">
                <a:solidFill>
                  <a:srgbClr val="D9D9D9"/>
                </a:solidFill>
                <a:latin typeface="Maven Pro Bold"/>
                <a:ea typeface="Maven Pro Bold"/>
                <a:cs typeface="Maven Pro Bold"/>
                <a:sym typeface="Maven Pro Bold"/>
              </a:rPr>
              <a:t>Nhược điểm:</a:t>
            </a:r>
          </a:p>
          <a:p>
            <a:pPr algn="l">
              <a:lnSpc>
                <a:spcPts val="3359"/>
              </a:lnSpc>
            </a:pPr>
            <a:r>
              <a:rPr lang="en-US" sz="2399" spc="-95">
                <a:solidFill>
                  <a:srgbClr val="D9D9D9"/>
                </a:solidFill>
                <a:latin typeface="Maven Pro"/>
                <a:ea typeface="Maven Pro"/>
                <a:cs typeface="Maven Pro"/>
                <a:sym typeface="Maven Pro"/>
              </a:rPr>
              <a:t>Rất nhạy cảm với nhiễu (outliers). Chỉ cần một điểm dữ liệu nhiễu cũng có thể làm thay đổi hoàn toàn ranh giới phân lớp.</a:t>
            </a:r>
          </a:p>
          <a:p>
            <a:pPr algn="l">
              <a:lnSpc>
                <a:spcPts val="3359"/>
              </a:lnSpc>
            </a:pPr>
            <a:r>
              <a:rPr lang="en-US" sz="2399" spc="-95">
                <a:solidFill>
                  <a:srgbClr val="D9D9D9"/>
                </a:solidFill>
                <a:latin typeface="Maven Pro"/>
                <a:ea typeface="Maven Pro"/>
                <a:cs typeface="Maven Pro"/>
                <a:sym typeface="Maven Pro"/>
              </a:rPr>
              <a:t>Không giải quyết được các bài toán mà dữ liệu thực</a:t>
            </a:r>
            <a:r>
              <a:rPr lang="en-US" sz="2399" spc="-95">
                <a:solidFill>
                  <a:srgbClr val="D9D9D9"/>
                </a:solidFill>
                <a:latin typeface="Maven Pro"/>
                <a:ea typeface="Maven Pro"/>
                <a:cs typeface="Maven Pro"/>
                <a:sym typeface="Maven Pro"/>
              </a:rPr>
              <a:t> tế còn bị chồng lấn (non-linearly separable).</a:t>
            </a:r>
          </a:p>
          <a:p>
            <a:pPr algn="l">
              <a:lnSpc>
                <a:spcPts val="2239"/>
              </a:lnSpc>
            </a:pPr>
          </a:p>
        </p:txBody>
      </p:sp>
      <p:sp>
        <p:nvSpPr>
          <p:cNvPr name="TextBox 11" id="11"/>
          <p:cNvSpPr txBox="true"/>
          <p:nvPr/>
        </p:nvSpPr>
        <p:spPr>
          <a:xfrm rot="0">
            <a:off x="1192413" y="1782166"/>
            <a:ext cx="8754534" cy="1225551"/>
          </a:xfrm>
          <a:prstGeom prst="rect">
            <a:avLst/>
          </a:prstGeom>
        </p:spPr>
        <p:txBody>
          <a:bodyPr anchor="t" rtlCol="false" tIns="0" lIns="0" bIns="0" rIns="0">
            <a:spAutoFit/>
          </a:bodyPr>
          <a:lstStyle/>
          <a:p>
            <a:pPr algn="l">
              <a:lnSpc>
                <a:spcPts val="4899"/>
              </a:lnSpc>
            </a:pPr>
            <a:r>
              <a:rPr lang="en-US" sz="3499" spc="-139" b="true">
                <a:solidFill>
                  <a:srgbClr val="C1FF72"/>
                </a:solidFill>
                <a:latin typeface="Maven Pro Bold"/>
                <a:ea typeface="Maven Pro Bold"/>
                <a:cs typeface="Maven Pro Bold"/>
                <a:sym typeface="Maven Pro Bold"/>
              </a:rPr>
              <a:t>Phân biệt Hard Margin và Soft Margin.</a:t>
            </a:r>
          </a:p>
          <a:p>
            <a:pPr algn="l">
              <a:lnSpc>
                <a:spcPts val="4899"/>
              </a:lnSpc>
            </a:pPr>
          </a:p>
        </p:txBody>
      </p:sp>
      <p:sp>
        <p:nvSpPr>
          <p:cNvPr name="TextBox 12" id="12"/>
          <p:cNvSpPr txBox="true"/>
          <p:nvPr/>
        </p:nvSpPr>
        <p:spPr>
          <a:xfrm rot="0">
            <a:off x="6999295" y="3541372"/>
            <a:ext cx="4842533" cy="3661410"/>
          </a:xfrm>
          <a:prstGeom prst="rect">
            <a:avLst/>
          </a:prstGeom>
        </p:spPr>
        <p:txBody>
          <a:bodyPr anchor="t" rtlCol="false" tIns="0" lIns="0" bIns="0" rIns="0">
            <a:spAutoFit/>
          </a:bodyPr>
          <a:lstStyle/>
          <a:p>
            <a:pPr algn="just">
              <a:lnSpc>
                <a:spcPts val="3359"/>
              </a:lnSpc>
            </a:pPr>
            <a:r>
              <a:rPr lang="en-US" b="true" sz="2399" spc="-95">
                <a:solidFill>
                  <a:srgbClr val="D9D9D9"/>
                </a:solidFill>
                <a:latin typeface="Maven Pro Bold"/>
                <a:ea typeface="Maven Pro Bold"/>
                <a:cs typeface="Maven Pro Bold"/>
                <a:sym typeface="Maven Pro Bold"/>
              </a:rPr>
              <a:t>Ràng buộc:</a:t>
            </a:r>
            <a:r>
              <a:rPr lang="en-US" sz="2399" spc="-95">
                <a:solidFill>
                  <a:srgbClr val="D9D9D9"/>
                </a:solidFill>
                <a:latin typeface="Maven Pro"/>
                <a:ea typeface="Maven Pro"/>
                <a:cs typeface="Maven Pro"/>
                <a:sym typeface="Maven Pro"/>
              </a:rPr>
              <a:t> mọi điểm đều phân loại đúng và nằm ngoài/đúng biên:</a:t>
            </a:r>
          </a:p>
          <a:p>
            <a:pPr algn="just">
              <a:lnSpc>
                <a:spcPts val="3359"/>
              </a:lnSpc>
            </a:pPr>
            <a:r>
              <a:rPr lang="en-US" sz="2399" spc="-95">
                <a:solidFill>
                  <a:srgbClr val="D9D9D9"/>
                </a:solidFill>
                <a:latin typeface="Maven Pro"/>
                <a:ea typeface="Maven Pro"/>
                <a:cs typeface="Maven Pro"/>
                <a:sym typeface="Maven Pro"/>
              </a:rPr>
              <a:t>y_i * (w^T x_i + b) &gt;= 1, với mọi i</a:t>
            </a:r>
          </a:p>
          <a:p>
            <a:pPr algn="just">
              <a:lnSpc>
                <a:spcPts val="3359"/>
              </a:lnSpc>
            </a:pPr>
          </a:p>
          <a:p>
            <a:pPr algn="just">
              <a:lnSpc>
                <a:spcPts val="3359"/>
              </a:lnSpc>
            </a:pPr>
            <a:r>
              <a:rPr lang="en-US" sz="2399" spc="-95">
                <a:solidFill>
                  <a:srgbClr val="D9D9D9"/>
                </a:solidFill>
                <a:latin typeface="Maven Pro"/>
                <a:ea typeface="Maven Pro"/>
                <a:cs typeface="Maven Pro"/>
                <a:sym typeface="Maven Pro"/>
              </a:rPr>
              <a:t>Bài toán tối ưu: tìm w và b để tối thiểu hóa</a:t>
            </a:r>
          </a:p>
          <a:p>
            <a:pPr algn="just">
              <a:lnSpc>
                <a:spcPts val="3359"/>
              </a:lnSpc>
            </a:pPr>
          </a:p>
          <a:p>
            <a:pPr algn="just">
              <a:lnSpc>
                <a:spcPts val="3359"/>
              </a:lnSpc>
            </a:pPr>
            <a:r>
              <a:rPr lang="en-US" sz="2399" spc="-95">
                <a:solidFill>
                  <a:srgbClr val="D9D9D9"/>
                </a:solidFill>
                <a:latin typeface="Maven Pro"/>
                <a:ea typeface="Maven Pro"/>
                <a:cs typeface="Maven Pro"/>
                <a:sym typeface="Maven Pro"/>
              </a:rPr>
              <a:t>min (1/2) * ||w||^2</a:t>
            </a:r>
          </a:p>
          <a:p>
            <a:pPr algn="l">
              <a:lnSpc>
                <a:spcPts val="25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TextBox 2" id="2"/>
          <p:cNvSpPr txBox="true"/>
          <p:nvPr/>
        </p:nvSpPr>
        <p:spPr>
          <a:xfrm rot="0">
            <a:off x="1028700" y="6811399"/>
            <a:ext cx="5970595" cy="2446901"/>
          </a:xfrm>
          <a:prstGeom prst="rect">
            <a:avLst/>
          </a:prstGeom>
        </p:spPr>
        <p:txBody>
          <a:bodyPr anchor="t" rtlCol="false" tIns="0" lIns="0" bIns="0" rIns="0">
            <a:spAutoFit/>
          </a:bodyPr>
          <a:lstStyle/>
          <a:p>
            <a:pPr algn="l">
              <a:lnSpc>
                <a:spcPts val="8986"/>
              </a:lnSpc>
            </a:pPr>
            <a:r>
              <a:rPr lang="en-US" sz="8169">
                <a:solidFill>
                  <a:srgbClr val="C1FF72"/>
                </a:solidFill>
                <a:latin typeface="Bungee"/>
                <a:ea typeface="Bungee"/>
                <a:cs typeface="Bungee"/>
                <a:sym typeface="Bungee"/>
              </a:rPr>
              <a:t>CƠ SỞ TOÁN HỌC</a:t>
            </a:r>
          </a:p>
        </p:txBody>
      </p:sp>
      <p:sp>
        <p:nvSpPr>
          <p:cNvPr name="TextBox 3" id="3"/>
          <p:cNvSpPr txBox="true"/>
          <p:nvPr/>
        </p:nvSpPr>
        <p:spPr>
          <a:xfrm rot="0">
            <a:off x="1192413" y="2672054"/>
            <a:ext cx="4963274" cy="4596766"/>
          </a:xfrm>
          <a:prstGeom prst="rect">
            <a:avLst/>
          </a:prstGeom>
        </p:spPr>
        <p:txBody>
          <a:bodyPr anchor="t" rtlCol="false" tIns="0" lIns="0" bIns="0" rIns="0">
            <a:spAutoFit/>
          </a:bodyPr>
          <a:lstStyle/>
          <a:p>
            <a:pPr algn="just">
              <a:lnSpc>
                <a:spcPts val="3359"/>
              </a:lnSpc>
            </a:pPr>
            <a:r>
              <a:rPr lang="en-US" sz="2399" spc="-95">
                <a:solidFill>
                  <a:srgbClr val="D9D9D9"/>
                </a:solidFill>
                <a:latin typeface="Maven Pro"/>
                <a:ea typeface="Maven Pro"/>
                <a:cs typeface="Maven Pro"/>
                <a:sym typeface="Maven Pro"/>
              </a:rPr>
              <a:t>Soft Margin SVM (cho phép sai số bằng slack Ei)</a:t>
            </a:r>
          </a:p>
          <a:p>
            <a:pPr algn="just">
              <a:lnSpc>
                <a:spcPts val="3359"/>
              </a:lnSpc>
            </a:pPr>
            <a:r>
              <a:rPr lang="en-US" b="true" sz="2399" spc="-95">
                <a:solidFill>
                  <a:srgbClr val="D9D9D9"/>
                </a:solidFill>
                <a:latin typeface="Maven Pro Bold"/>
                <a:ea typeface="Maven Pro Bold"/>
                <a:cs typeface="Maven Pro Bold"/>
                <a:sym typeface="Maven Pro Bold"/>
              </a:rPr>
              <a:t>Nguyên lý:</a:t>
            </a:r>
            <a:r>
              <a:rPr lang="en-US" sz="2399" spc="-95">
                <a:solidFill>
                  <a:srgbClr val="D9D9D9"/>
                </a:solidFill>
                <a:latin typeface="Maven Pro"/>
                <a:ea typeface="Maven Pro"/>
                <a:cs typeface="Maven Pro"/>
                <a:sym typeface="Maven Pro"/>
              </a:rPr>
              <a:t> Được sử dụng khi dữ liệu không thể phân tách tuyến tính hoàn toàn hoặc chứa nhiễu. Soft Margin cho phép một số điểm dữ liệu vi phạm lề (nằm trong margin hoặc nằm sai phía) để đạt được một mô hình tổng quát hóa tốt hơn.</a:t>
            </a:r>
          </a:p>
          <a:p>
            <a:pPr algn="just">
              <a:lnSpc>
                <a:spcPts val="3359"/>
              </a:lnSpc>
            </a:pPr>
          </a:p>
          <a:p>
            <a:pPr algn="just">
              <a:lnSpc>
                <a:spcPts val="3359"/>
              </a:lnSpc>
            </a:pPr>
          </a:p>
        </p:txBody>
      </p:sp>
      <p:sp>
        <p:nvSpPr>
          <p:cNvPr name="Freeform 4" id="4"/>
          <p:cNvSpPr/>
          <p:nvPr/>
        </p:nvSpPr>
        <p:spPr>
          <a:xfrm flipH="false" flipV="false" rot="0">
            <a:off x="3926924" y="4518899"/>
            <a:ext cx="1673355" cy="915781"/>
          </a:xfrm>
          <a:custGeom>
            <a:avLst/>
            <a:gdLst/>
            <a:ahLst/>
            <a:cxnLst/>
            <a:rect r="r" b="b" t="t" l="l"/>
            <a:pathLst>
              <a:path h="915781" w="1673355">
                <a:moveTo>
                  <a:pt x="0" y="0"/>
                </a:moveTo>
                <a:lnTo>
                  <a:pt x="1673355" y="0"/>
                </a:lnTo>
                <a:lnTo>
                  <a:pt x="1673355" y="915781"/>
                </a:lnTo>
                <a:lnTo>
                  <a:pt x="0" y="91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832832" y="3213528"/>
            <a:ext cx="709171" cy="709171"/>
          </a:xfrm>
          <a:custGeom>
            <a:avLst/>
            <a:gdLst/>
            <a:ahLst/>
            <a:cxnLst/>
            <a:rect r="r" b="b" t="t" l="l"/>
            <a:pathLst>
              <a:path h="709171" w="709171">
                <a:moveTo>
                  <a:pt x="0" y="0"/>
                </a:moveTo>
                <a:lnTo>
                  <a:pt x="709171" y="0"/>
                </a:lnTo>
                <a:lnTo>
                  <a:pt x="709171" y="709171"/>
                </a:lnTo>
                <a:lnTo>
                  <a:pt x="0" y="7091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77484" y="227247"/>
            <a:ext cx="5480565" cy="917654"/>
            <a:chOff x="0" y="0"/>
            <a:chExt cx="7307420" cy="1223538"/>
          </a:xfrm>
        </p:grpSpPr>
        <p:sp>
          <p:nvSpPr>
            <p:cNvPr name="TextBox 7" id="7"/>
            <p:cNvSpPr txBox="true"/>
            <p:nvPr/>
          </p:nvSpPr>
          <p:spPr>
            <a:xfrm rot="0">
              <a:off x="1304335" y="231225"/>
              <a:ext cx="6003085" cy="732513"/>
            </a:xfrm>
            <a:prstGeom prst="rect">
              <a:avLst/>
            </a:prstGeom>
          </p:spPr>
          <p:txBody>
            <a:bodyPr anchor="t" rtlCol="false" tIns="0" lIns="0" bIns="0" rIns="0">
              <a:spAutoFit/>
            </a:bodyPr>
            <a:lstStyle/>
            <a:p>
              <a:pPr algn="l">
                <a:lnSpc>
                  <a:spcPts val="2286"/>
                </a:lnSpc>
              </a:pPr>
              <a:r>
                <a:rPr lang="en-US" b="true" sz="1632" spc="32">
                  <a:solidFill>
                    <a:srgbClr val="DDDCDC"/>
                  </a:solidFill>
                  <a:latin typeface="Cabin Medium"/>
                  <a:ea typeface="Cabin Medium"/>
                  <a:cs typeface="Cabin Medium"/>
                  <a:sym typeface="Cabin Medium"/>
                </a:rPr>
                <a:t>TRƯỜNG ĐẠI HỌC SƯ PHẠM KĨ THUẬT TPHCM</a:t>
              </a:r>
            </a:p>
            <a:p>
              <a:pPr algn="l">
                <a:lnSpc>
                  <a:spcPts val="2286"/>
                </a:lnSpc>
              </a:pPr>
              <a:r>
                <a:rPr lang="en-US" b="true" sz="1632" spc="32">
                  <a:solidFill>
                    <a:srgbClr val="DDDCDC"/>
                  </a:solidFill>
                  <a:latin typeface="Cabin Medium"/>
                  <a:ea typeface="Cabin Medium"/>
                  <a:cs typeface="Cabin Medium"/>
                  <a:sym typeface="Cabin Medium"/>
                </a:rPr>
                <a:t>KHOA CÔNG NGHỆ THÔNG TIN</a:t>
              </a:r>
            </a:p>
          </p:txBody>
        </p:sp>
        <p:sp>
          <p:nvSpPr>
            <p:cNvPr name="Freeform 8" id="8"/>
            <p:cNvSpPr/>
            <p:nvPr/>
          </p:nvSpPr>
          <p:spPr>
            <a:xfrm flipH="false" flipV="false" rot="0">
              <a:off x="0" y="0"/>
              <a:ext cx="1227743" cy="1223538"/>
            </a:xfrm>
            <a:custGeom>
              <a:avLst/>
              <a:gdLst/>
              <a:ahLst/>
              <a:cxnLst/>
              <a:rect r="r" b="b" t="t" l="l"/>
              <a:pathLst>
                <a:path h="1223538" w="1227743">
                  <a:moveTo>
                    <a:pt x="0" y="0"/>
                  </a:moveTo>
                  <a:lnTo>
                    <a:pt x="1227743" y="0"/>
                  </a:lnTo>
                  <a:lnTo>
                    <a:pt x="1227743" y="1223538"/>
                  </a:lnTo>
                  <a:lnTo>
                    <a:pt x="0" y="1223538"/>
                  </a:lnTo>
                  <a:lnTo>
                    <a:pt x="0" y="0"/>
                  </a:lnTo>
                  <a:close/>
                </a:path>
              </a:pathLst>
            </a:custGeom>
            <a:blipFill>
              <a:blip r:embed="rId6"/>
              <a:stretch>
                <a:fillRect l="0" t="0" r="0" b="0"/>
              </a:stretch>
            </a:blipFill>
          </p:spPr>
        </p:sp>
      </p:grpSp>
      <p:grpSp>
        <p:nvGrpSpPr>
          <p:cNvPr name="Group 9" id="9"/>
          <p:cNvGrpSpPr/>
          <p:nvPr/>
        </p:nvGrpSpPr>
        <p:grpSpPr>
          <a:xfrm rot="-584095">
            <a:off x="12018169" y="1166689"/>
            <a:ext cx="6000006" cy="3702435"/>
            <a:chOff x="0" y="0"/>
            <a:chExt cx="12096874" cy="7464642"/>
          </a:xfrm>
        </p:grpSpPr>
        <p:sp>
          <p:nvSpPr>
            <p:cNvPr name="Freeform 10" id="10"/>
            <p:cNvSpPr/>
            <p:nvPr/>
          </p:nvSpPr>
          <p:spPr>
            <a:xfrm flipH="false" flipV="false" rot="0">
              <a:off x="0" y="0"/>
              <a:ext cx="12098144" cy="7464641"/>
            </a:xfrm>
            <a:custGeom>
              <a:avLst/>
              <a:gdLst/>
              <a:ahLst/>
              <a:cxnLst/>
              <a:rect r="r" b="b" t="t" l="l"/>
              <a:pathLst>
                <a:path h="7464641" w="12098144">
                  <a:moveTo>
                    <a:pt x="11402513" y="0"/>
                  </a:moveTo>
                  <a:lnTo>
                    <a:pt x="694361" y="0"/>
                  </a:lnTo>
                  <a:cubicBezTo>
                    <a:pt x="309680" y="0"/>
                    <a:pt x="0" y="191095"/>
                    <a:pt x="0" y="428470"/>
                  </a:cubicBezTo>
                  <a:lnTo>
                    <a:pt x="0" y="7037664"/>
                  </a:lnTo>
                  <a:cubicBezTo>
                    <a:pt x="0" y="7273547"/>
                    <a:pt x="309680" y="7464641"/>
                    <a:pt x="694361" y="7464641"/>
                  </a:cubicBezTo>
                  <a:lnTo>
                    <a:pt x="11404933" y="7464641"/>
                  </a:lnTo>
                  <a:cubicBezTo>
                    <a:pt x="11787194" y="7464641"/>
                    <a:pt x="12098144" y="7273547"/>
                    <a:pt x="12098144" y="7036171"/>
                  </a:cubicBezTo>
                  <a:lnTo>
                    <a:pt x="12098144" y="428470"/>
                  </a:lnTo>
                  <a:cubicBezTo>
                    <a:pt x="12096874" y="191095"/>
                    <a:pt x="11787194" y="0"/>
                    <a:pt x="11402513" y="0"/>
                  </a:cubicBezTo>
                  <a:close/>
                </a:path>
              </a:pathLst>
            </a:custGeom>
            <a:blipFill>
              <a:blip r:embed="rId7"/>
              <a:stretch>
                <a:fillRect l="-4191" t="0" r="-4191" b="0"/>
              </a:stretch>
            </a:blipFill>
          </p:spPr>
        </p:sp>
      </p:grpSp>
      <p:sp>
        <p:nvSpPr>
          <p:cNvPr name="TextBox 11" id="11"/>
          <p:cNvSpPr txBox="true"/>
          <p:nvPr/>
        </p:nvSpPr>
        <p:spPr>
          <a:xfrm rot="0">
            <a:off x="12247730" y="6316957"/>
            <a:ext cx="5011570" cy="3625850"/>
          </a:xfrm>
          <a:prstGeom prst="rect">
            <a:avLst/>
          </a:prstGeom>
        </p:spPr>
        <p:txBody>
          <a:bodyPr anchor="t" rtlCol="false" tIns="0" lIns="0" bIns="0" rIns="0">
            <a:spAutoFit/>
          </a:bodyPr>
          <a:lstStyle/>
          <a:p>
            <a:pPr algn="l">
              <a:lnSpc>
                <a:spcPts val="3359"/>
              </a:lnSpc>
            </a:pPr>
            <a:r>
              <a:rPr lang="en-US" sz="2399" spc="-95" b="true">
                <a:solidFill>
                  <a:srgbClr val="D9D9D9"/>
                </a:solidFill>
                <a:latin typeface="Maven Pro Bold"/>
                <a:ea typeface="Maven Pro Bold"/>
                <a:cs typeface="Maven Pro Bold"/>
                <a:sym typeface="Maven Pro Bold"/>
              </a:rPr>
              <a:t>Bài toán tối ưu mới:</a:t>
            </a:r>
            <a:r>
              <a:rPr lang="en-US" sz="2399" spc="-95">
                <a:solidFill>
                  <a:srgbClr val="D9D9D9"/>
                </a:solidFill>
                <a:latin typeface="Maven Pro"/>
                <a:ea typeface="Maven Pro"/>
                <a:cs typeface="Maven Pro"/>
                <a:sym typeface="Maven Pro"/>
              </a:rPr>
              <a:t> Mục tiêu là vừa tối đa hóa Margin, vừa tối thiểu hóa sai số vi phạm. Hàm mục tiêu trở thành:</a:t>
            </a:r>
          </a:p>
          <a:p>
            <a:pPr algn="l">
              <a:lnSpc>
                <a:spcPts val="3359"/>
              </a:lnSpc>
            </a:pPr>
            <a:r>
              <a:rPr lang="en-US" sz="2399" spc="-95">
                <a:solidFill>
                  <a:srgbClr val="D9D9D9"/>
                </a:solidFill>
                <a:latin typeface="Maven Pro"/>
                <a:ea typeface="Maven Pro"/>
                <a:cs typeface="Maven Pro"/>
                <a:sym typeface="Maven Pro"/>
              </a:rPr>
              <a:t>min(1/2)</a:t>
            </a:r>
            <a:r>
              <a:rPr lang="en-US" sz="2399" spc="-95">
                <a:solidFill>
                  <a:srgbClr val="D9D9D9"/>
                </a:solidFill>
                <a:latin typeface="Maven Pro"/>
                <a:ea typeface="Maven Pro"/>
                <a:cs typeface="Maven Pro"/>
                <a:sym typeface="Maven Pro"/>
              </a:rPr>
              <a:t> * ||w||^2 + C * sum(Ei)</a:t>
            </a:r>
          </a:p>
          <a:p>
            <a:pPr algn="l">
              <a:lnSpc>
                <a:spcPts val="3359"/>
              </a:lnSpc>
            </a:pPr>
          </a:p>
          <a:p>
            <a:pPr algn="l">
              <a:lnSpc>
                <a:spcPts val="3359"/>
              </a:lnSpc>
            </a:pPr>
            <a:r>
              <a:rPr lang="en-US" sz="2399" spc="-95">
                <a:solidFill>
                  <a:srgbClr val="D9D9D9"/>
                </a:solidFill>
                <a:latin typeface="Maven Pro"/>
                <a:ea typeface="Maven Pro"/>
                <a:cs typeface="Maven Pro"/>
                <a:sym typeface="Maven Pro"/>
              </a:rPr>
              <a:t>Với ràng buộc mới: y_i * (w^T x_i + b) &gt;= 1 - Ei và Ei &gt;= 0</a:t>
            </a:r>
          </a:p>
          <a:p>
            <a:pPr algn="l">
              <a:lnSpc>
                <a:spcPts val="3359"/>
              </a:lnSpc>
            </a:pPr>
          </a:p>
          <a:p>
            <a:pPr algn="l">
              <a:lnSpc>
                <a:spcPts val="2239"/>
              </a:lnSpc>
            </a:pPr>
          </a:p>
        </p:txBody>
      </p:sp>
      <p:sp>
        <p:nvSpPr>
          <p:cNvPr name="TextBox 12" id="12"/>
          <p:cNvSpPr txBox="true"/>
          <p:nvPr/>
        </p:nvSpPr>
        <p:spPr>
          <a:xfrm rot="0">
            <a:off x="1192413" y="1782166"/>
            <a:ext cx="8754534" cy="1225551"/>
          </a:xfrm>
          <a:prstGeom prst="rect">
            <a:avLst/>
          </a:prstGeom>
        </p:spPr>
        <p:txBody>
          <a:bodyPr anchor="t" rtlCol="false" tIns="0" lIns="0" bIns="0" rIns="0">
            <a:spAutoFit/>
          </a:bodyPr>
          <a:lstStyle/>
          <a:p>
            <a:pPr algn="l">
              <a:lnSpc>
                <a:spcPts val="4899"/>
              </a:lnSpc>
            </a:pPr>
            <a:r>
              <a:rPr lang="en-US" sz="3499" spc="-139" b="true">
                <a:solidFill>
                  <a:srgbClr val="C1FF72"/>
                </a:solidFill>
                <a:latin typeface="Maven Pro Bold"/>
                <a:ea typeface="Maven Pro Bold"/>
                <a:cs typeface="Maven Pro Bold"/>
                <a:sym typeface="Maven Pro Bold"/>
              </a:rPr>
              <a:t>Phân biệt Hard Margin và Soft Margin.</a:t>
            </a:r>
          </a:p>
          <a:p>
            <a:pPr algn="l">
              <a:lnSpc>
                <a:spcPts val="4899"/>
              </a:lnSpc>
            </a:pPr>
          </a:p>
        </p:txBody>
      </p:sp>
      <p:sp>
        <p:nvSpPr>
          <p:cNvPr name="TextBox 13" id="13"/>
          <p:cNvSpPr txBox="true"/>
          <p:nvPr/>
        </p:nvSpPr>
        <p:spPr>
          <a:xfrm rot="0">
            <a:off x="6999295" y="3541372"/>
            <a:ext cx="4842533" cy="4080510"/>
          </a:xfrm>
          <a:prstGeom prst="rect">
            <a:avLst/>
          </a:prstGeom>
        </p:spPr>
        <p:txBody>
          <a:bodyPr anchor="t" rtlCol="false" tIns="0" lIns="0" bIns="0" rIns="0">
            <a:spAutoFit/>
          </a:bodyPr>
          <a:lstStyle/>
          <a:p>
            <a:pPr algn="just">
              <a:lnSpc>
                <a:spcPts val="3359"/>
              </a:lnSpc>
            </a:pPr>
            <a:r>
              <a:rPr lang="en-US" b="true" sz="2399" spc="-95">
                <a:solidFill>
                  <a:srgbClr val="D9D9D9"/>
                </a:solidFill>
                <a:latin typeface="Maven Pro Bold"/>
                <a:ea typeface="Maven Pro Bold"/>
                <a:cs typeface="Maven Pro Bold"/>
                <a:sym typeface="Maven Pro Bold"/>
              </a:rPr>
              <a:t>Biến bù (Slack Variables - Ei)</a:t>
            </a:r>
            <a:r>
              <a:rPr lang="en-US" sz="2399" spc="-95">
                <a:solidFill>
                  <a:srgbClr val="D9D9D9"/>
                </a:solidFill>
                <a:latin typeface="Maven Pro"/>
                <a:ea typeface="Maven Pro"/>
                <a:cs typeface="Maven Pro"/>
                <a:sym typeface="Maven Pro"/>
              </a:rPr>
              <a:t>:Để cho phép sai số, ta đưa vào biến Ei &gt;=0 (xi) cho mỗi điểm dữ liệu:</a:t>
            </a:r>
          </a:p>
          <a:p>
            <a:pPr algn="just">
              <a:lnSpc>
                <a:spcPts val="3359"/>
              </a:lnSpc>
            </a:pPr>
            <a:r>
              <a:rPr lang="en-US" sz="2399" spc="-95">
                <a:solidFill>
                  <a:srgbClr val="D9D9D9"/>
                </a:solidFill>
                <a:latin typeface="Maven Pro"/>
                <a:ea typeface="Maven Pro"/>
                <a:cs typeface="Maven Pro"/>
                <a:sym typeface="Maven Pro"/>
              </a:rPr>
              <a:t>Nếu Ei = 0: Điểm nằm đúng phía và ngoài margin (phân loại đúng, an toàn).</a:t>
            </a:r>
          </a:p>
          <a:p>
            <a:pPr algn="just">
              <a:lnSpc>
                <a:spcPts val="3359"/>
              </a:lnSpc>
            </a:pPr>
            <a:r>
              <a:rPr lang="en-US" sz="2399" spc="-95">
                <a:solidFill>
                  <a:srgbClr val="D9D9D9"/>
                </a:solidFill>
                <a:latin typeface="Maven Pro"/>
                <a:ea typeface="Maven Pro"/>
                <a:cs typeface="Maven Pro"/>
                <a:sym typeface="Maven Pro"/>
              </a:rPr>
              <a:t>Nếu 0 &lt; Ei &lt; 1: Điểm nằm trong vùng margin nhưng vẫn đúng lớp.</a:t>
            </a:r>
          </a:p>
          <a:p>
            <a:pPr algn="just">
              <a:lnSpc>
                <a:spcPts val="3359"/>
              </a:lnSpc>
            </a:pPr>
            <a:r>
              <a:rPr lang="en-US" sz="2399" spc="-95">
                <a:solidFill>
                  <a:srgbClr val="D9D9D9"/>
                </a:solidFill>
                <a:latin typeface="Maven Pro"/>
                <a:ea typeface="Maven Pro"/>
                <a:cs typeface="Maven Pro"/>
                <a:sym typeface="Maven Pro"/>
              </a:rPr>
              <a:t>Nếu Ei &gt; 1: Điểm bị phân loại sai.</a:t>
            </a:r>
          </a:p>
          <a:p>
            <a:pPr algn="l">
              <a:lnSpc>
                <a:spcPts val="25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DAG8V39F3Ak</dc:identifier>
  <dcterms:modified xsi:type="dcterms:W3CDTF">2011-08-01T06:04:30Z</dcterms:modified>
  <cp:revision>1</cp:revision>
  <dc:title>Green and Black Modern Machine Learning Presentation</dc:title>
</cp:coreProperties>
</file>